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75" r:id="rId3"/>
    <p:sldId id="257" r:id="rId4"/>
    <p:sldId id="268" r:id="rId5"/>
    <p:sldId id="258" r:id="rId6"/>
    <p:sldId id="264" r:id="rId7"/>
    <p:sldId id="265" r:id="rId8"/>
    <p:sldId id="266" r:id="rId9"/>
    <p:sldId id="269" r:id="rId10"/>
    <p:sldId id="263" r:id="rId11"/>
    <p:sldId id="259" r:id="rId12"/>
    <p:sldId id="260" r:id="rId13"/>
    <p:sldId id="261" r:id="rId14"/>
    <p:sldId id="262" r:id="rId15"/>
    <p:sldId id="270" r:id="rId16"/>
    <p:sldId id="271" r:id="rId17"/>
    <p:sldId id="272" r:id="rId18"/>
    <p:sldId id="267" r:id="rId19"/>
    <p:sldId id="273" r:id="rId20"/>
    <p:sldId id="276" r:id="rId21"/>
    <p:sldId id="283" r:id="rId22"/>
    <p:sldId id="281" r:id="rId23"/>
    <p:sldId id="282" r:id="rId24"/>
    <p:sldId id="279" r:id="rId25"/>
    <p:sldId id="280" r:id="rId26"/>
    <p:sldId id="278" r:id="rId27"/>
    <p:sldId id="277" r:id="rId28"/>
    <p:sldId id="284" r:id="rId29"/>
    <p:sldId id="285" r:id="rId30"/>
    <p:sldId id="286" r:id="rId31"/>
    <p:sldId id="287" r:id="rId32"/>
    <p:sldId id="288" r:id="rId33"/>
    <p:sldId id="289" r:id="rId34"/>
    <p:sldId id="274"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0000FF"/>
    <a:srgbClr val="0066FF"/>
    <a:srgbClr val="FF33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6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9625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96260" name="Rectangle 4"/>
          <p:cNvSpPr>
            <a:spLocks noGrp="1" noChangeArrowheads="1"/>
          </p:cNvSpPr>
          <p:nvPr>
            <p:ph type="dt" sz="half" idx="2"/>
          </p:nvPr>
        </p:nvSpPr>
        <p:spPr/>
        <p:txBody>
          <a:bodyPr/>
          <a:lstStyle>
            <a:lvl1pPr>
              <a:defRPr/>
            </a:lvl1pPr>
          </a:lstStyle>
          <a:p>
            <a:endParaRPr lang="en-US" altLang="en-US"/>
          </a:p>
        </p:txBody>
      </p:sp>
      <p:sp>
        <p:nvSpPr>
          <p:cNvPr id="96261"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96262" name="Rectangle 6"/>
          <p:cNvSpPr>
            <a:spLocks noGrp="1" noChangeArrowheads="1"/>
          </p:cNvSpPr>
          <p:nvPr>
            <p:ph type="sldNum" sz="quarter" idx="4"/>
          </p:nvPr>
        </p:nvSpPr>
        <p:spPr/>
        <p:txBody>
          <a:bodyPr/>
          <a:lstStyle>
            <a:lvl1pPr>
              <a:defRPr/>
            </a:lvl1pPr>
          </a:lstStyle>
          <a:p>
            <a:fld id="{F35F62A2-8EB8-4785-B355-FD7B5D793497}" type="slidenum">
              <a:rPr lang="en-US" altLang="en-US"/>
              <a:pPr/>
              <a:t>‹#›</a:t>
            </a:fld>
            <a:endParaRPr lang="en-US" altLang="en-US"/>
          </a:p>
        </p:txBody>
      </p:sp>
      <p:sp>
        <p:nvSpPr>
          <p:cNvPr id="96263"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9626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4986BAF-89EE-429B-B61F-D56D2B642E14}"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46A21CF-8453-4006-890D-43F45541E82C}"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54FBAD47-AA94-4EDE-9B8A-D60EAE3FB009}"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732F72B-5011-49A9-846A-3AB2D15E984A}"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19A1C64-C7A3-4B64-99ED-BBDBBF4A5140}"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D6CF9AE-AE0D-47D3-8A39-99DDE4767AC2}"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AFAA96F6-1C56-4007-AA3F-CD256E8FFB22}"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4619C700-05D0-446B-BB13-F65A559F6DA2}"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B6B9727-E047-4D8E-9C12-0BC6EB7A05A9}"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21C26C5-CB34-4F13-A20F-C599A8DBE87C}"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9700FF0-F744-4380-ADCF-7927236ABF62}"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9523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523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9523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9523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26BDD171-570C-4FC2-9CA0-80C8EB2617F1}" type="slidenum">
              <a:rPr lang="en-US" altLang="en-US"/>
              <a:pPr/>
              <a:t>‹#›</a:t>
            </a:fld>
            <a:endParaRPr lang="en-US" altLang="en-US"/>
          </a:p>
        </p:txBody>
      </p:sp>
      <p:sp>
        <p:nvSpPr>
          <p:cNvPr id="9523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9524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luzverdadera.blogspot.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a:t>La Muerte y Resurrección</a:t>
            </a:r>
            <a:br>
              <a:rPr lang="en-US"/>
            </a:br>
            <a:r>
              <a:rPr lang="en-US"/>
              <a:t>de Yahshua el Mesías</a:t>
            </a:r>
          </a:p>
        </p:txBody>
      </p:sp>
      <p:pic>
        <p:nvPicPr>
          <p:cNvPr id="4100" name="Picture 4" descr="Sabc044"/>
          <p:cNvPicPr>
            <a:picLocks noChangeAspect="1" noChangeArrowheads="1"/>
          </p:cNvPicPr>
          <p:nvPr/>
        </p:nvPicPr>
        <p:blipFill>
          <a:blip r:embed="rId2" cstate="print"/>
          <a:srcRect/>
          <a:stretch>
            <a:fillRect/>
          </a:stretch>
        </p:blipFill>
        <p:spPr bwMode="auto">
          <a:xfrm>
            <a:off x="990600" y="3352800"/>
            <a:ext cx="3867150" cy="2347913"/>
          </a:xfrm>
          <a:prstGeom prst="rect">
            <a:avLst/>
          </a:prstGeom>
          <a:noFill/>
        </p:spPr>
      </p:pic>
      <p:pic>
        <p:nvPicPr>
          <p:cNvPr id="4101" name="Picture 5" descr="Sabc011"/>
          <p:cNvPicPr>
            <a:picLocks noChangeAspect="1" noChangeArrowheads="1"/>
          </p:cNvPicPr>
          <p:nvPr/>
        </p:nvPicPr>
        <p:blipFill>
          <a:blip r:embed="rId3" cstate="print"/>
          <a:srcRect/>
          <a:stretch>
            <a:fillRect/>
          </a:stretch>
        </p:blipFill>
        <p:spPr bwMode="auto">
          <a:xfrm>
            <a:off x="4800600" y="3429000"/>
            <a:ext cx="3657600" cy="2286000"/>
          </a:xfrm>
          <a:prstGeom prst="rect">
            <a:avLst/>
          </a:prstGeom>
          <a:noFill/>
        </p:spPr>
      </p:pic>
      <p:sp>
        <p:nvSpPr>
          <p:cNvPr id="4102" name="Rectangle 6"/>
          <p:cNvSpPr>
            <a:spLocks noChangeArrowheads="1"/>
          </p:cNvSpPr>
          <p:nvPr/>
        </p:nvSpPr>
        <p:spPr bwMode="auto">
          <a:xfrm>
            <a:off x="2819400" y="6248400"/>
            <a:ext cx="3498850" cy="366713"/>
          </a:xfrm>
          <a:prstGeom prst="rect">
            <a:avLst/>
          </a:prstGeom>
          <a:noFill/>
          <a:ln w="9525">
            <a:noFill/>
            <a:miter lim="800000"/>
            <a:headEnd/>
            <a:tailEnd/>
          </a:ln>
          <a:effectLst/>
        </p:spPr>
        <p:txBody>
          <a:bodyPr wrap="none">
            <a:spAutoFit/>
          </a:bodyPr>
          <a:lstStyle/>
          <a:p>
            <a:r>
              <a:rPr lang="en-US">
                <a:hlinkClick r:id="rId4"/>
              </a:rPr>
              <a:t>http://luzverdadera.blogspot.com</a:t>
            </a: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“Mia ton Sabbaton”</a:t>
            </a:r>
          </a:p>
        </p:txBody>
      </p:sp>
      <p:sp>
        <p:nvSpPr>
          <p:cNvPr id="11267" name="Rectangle 3"/>
          <p:cNvSpPr>
            <a:spLocks noGrp="1" noChangeArrowheads="1"/>
          </p:cNvSpPr>
          <p:nvPr>
            <p:ph type="body" idx="1"/>
          </p:nvPr>
        </p:nvSpPr>
        <p:spPr>
          <a:xfrm>
            <a:off x="381000" y="1143000"/>
            <a:ext cx="8229600" cy="4530725"/>
          </a:xfrm>
        </p:spPr>
        <p:txBody>
          <a:bodyPr/>
          <a:lstStyle/>
          <a:p>
            <a:r>
              <a:rPr lang="en-US"/>
              <a:t>Significa “</a:t>
            </a:r>
            <a:r>
              <a:rPr lang="en-US">
                <a:solidFill>
                  <a:srgbClr val="0000FF"/>
                </a:solidFill>
              </a:rPr>
              <a:t>uno (primero) de los sábados</a:t>
            </a:r>
            <a:r>
              <a:rPr lang="en-US"/>
              <a:t>”</a:t>
            </a:r>
          </a:p>
          <a:p>
            <a:r>
              <a:rPr lang="en-US"/>
              <a:t>Las palabras griegas para “día” y “semana” no son estas.</a:t>
            </a:r>
          </a:p>
        </p:txBody>
      </p:sp>
      <p:sp>
        <p:nvSpPr>
          <p:cNvPr id="11268" name="Rectangle 4"/>
          <p:cNvSpPr>
            <a:spLocks noChangeArrowheads="1"/>
          </p:cNvSpPr>
          <p:nvPr/>
        </p:nvSpPr>
        <p:spPr bwMode="auto">
          <a:xfrm>
            <a:off x="4267200" y="2971800"/>
            <a:ext cx="4572000" cy="1465263"/>
          </a:xfrm>
          <a:prstGeom prst="rect">
            <a:avLst/>
          </a:prstGeom>
          <a:noFill/>
          <a:ln w="9525">
            <a:noFill/>
            <a:miter lim="800000"/>
            <a:headEnd/>
            <a:tailEnd/>
          </a:ln>
          <a:effectLst/>
        </p:spPr>
        <p:txBody>
          <a:bodyPr>
            <a:spAutoFit/>
          </a:bodyPr>
          <a:lstStyle/>
          <a:p>
            <a:pPr eaLnBrk="0" hangingPunct="0"/>
            <a:r>
              <a:rPr lang="en-US" b="1"/>
              <a:t>G4521</a:t>
            </a:r>
            <a:endParaRPr lang="en-US"/>
          </a:p>
          <a:p>
            <a:pPr eaLnBrk="0" hangingPunct="0"/>
            <a:r>
              <a:rPr lang="en-US" b="1">
                <a:solidFill>
                  <a:srgbClr val="0000FF"/>
                </a:solidFill>
              </a:rPr>
              <a:t>σάββατον</a:t>
            </a:r>
            <a:endParaRPr lang="en-US">
              <a:solidFill>
                <a:srgbClr val="0000FF"/>
              </a:solidFill>
            </a:endParaRPr>
          </a:p>
          <a:p>
            <a:pPr eaLnBrk="0" hangingPunct="0"/>
            <a:r>
              <a:rPr lang="en-US" b="1">
                <a:solidFill>
                  <a:srgbClr val="FF3300"/>
                </a:solidFill>
              </a:rPr>
              <a:t>sábbaton</a:t>
            </a:r>
            <a:endParaRPr lang="en-US">
              <a:solidFill>
                <a:srgbClr val="FF3300"/>
              </a:solidFill>
            </a:endParaRPr>
          </a:p>
          <a:p>
            <a:pPr eaLnBrk="0" hangingPunct="0"/>
            <a:r>
              <a:rPr lang="en-US"/>
              <a:t>de origen hebreo [</a:t>
            </a:r>
            <a:r>
              <a:rPr lang="en-US" u="sng"/>
              <a:t>H7676</a:t>
            </a:r>
            <a:r>
              <a:rPr lang="en-US"/>
              <a:t>]; </a:t>
            </a:r>
            <a:r>
              <a:rPr lang="en-US">
                <a:solidFill>
                  <a:srgbClr val="0000FF"/>
                </a:solidFill>
              </a:rPr>
              <a:t>el </a:t>
            </a:r>
            <a:r>
              <a:rPr lang="en-US" i="1">
                <a:solidFill>
                  <a:srgbClr val="0000FF"/>
                </a:solidFill>
              </a:rPr>
              <a:t>sabat</a:t>
            </a:r>
            <a:r>
              <a:rPr lang="en-US">
                <a:solidFill>
                  <a:srgbClr val="0000FF"/>
                </a:solidFill>
              </a:rPr>
              <a:t>, o día de </a:t>
            </a:r>
            <a:r>
              <a:rPr lang="en-US" i="1">
                <a:solidFill>
                  <a:srgbClr val="0000FF"/>
                </a:solidFill>
              </a:rPr>
              <a:t>reposo</a:t>
            </a:r>
            <a:endParaRPr lang="en-US"/>
          </a:p>
        </p:txBody>
      </p:sp>
      <p:sp>
        <p:nvSpPr>
          <p:cNvPr id="11269" name="Rectangle 5"/>
          <p:cNvSpPr>
            <a:spLocks noChangeArrowheads="1"/>
          </p:cNvSpPr>
          <p:nvPr/>
        </p:nvSpPr>
        <p:spPr bwMode="auto">
          <a:xfrm>
            <a:off x="685800" y="2743200"/>
            <a:ext cx="3581400" cy="1465263"/>
          </a:xfrm>
          <a:prstGeom prst="rect">
            <a:avLst/>
          </a:prstGeom>
          <a:noFill/>
          <a:ln w="9525">
            <a:noFill/>
            <a:miter lim="800000"/>
            <a:headEnd/>
            <a:tailEnd/>
          </a:ln>
          <a:effectLst/>
        </p:spPr>
        <p:txBody>
          <a:bodyPr>
            <a:spAutoFit/>
          </a:bodyPr>
          <a:lstStyle/>
          <a:p>
            <a:r>
              <a:rPr lang="en-US" b="1"/>
              <a:t>G3391</a:t>
            </a:r>
            <a:endParaRPr lang="en-US"/>
          </a:p>
          <a:p>
            <a:r>
              <a:rPr lang="en-US" b="1">
                <a:solidFill>
                  <a:srgbClr val="0000FF"/>
                </a:solidFill>
              </a:rPr>
              <a:t>μία</a:t>
            </a:r>
            <a:endParaRPr lang="en-US">
              <a:solidFill>
                <a:srgbClr val="0000FF"/>
              </a:solidFill>
            </a:endParaRPr>
          </a:p>
          <a:p>
            <a:r>
              <a:rPr lang="en-US" b="1">
                <a:solidFill>
                  <a:srgbClr val="FF3300"/>
                </a:solidFill>
              </a:rPr>
              <a:t>mía</a:t>
            </a:r>
            <a:endParaRPr lang="en-US">
              <a:solidFill>
                <a:srgbClr val="FF3300"/>
              </a:solidFill>
            </a:endParaRPr>
          </a:p>
          <a:p>
            <a:r>
              <a:rPr lang="en-US"/>
              <a:t>irregular femenino de </a:t>
            </a:r>
            <a:r>
              <a:rPr lang="en-US" i="1" u="sng"/>
              <a:t>G1520</a:t>
            </a:r>
            <a:r>
              <a:rPr lang="en-US" i="1"/>
              <a:t>; una</a:t>
            </a:r>
            <a:r>
              <a:rPr lang="en-US"/>
              <a:t> o </a:t>
            </a:r>
            <a:r>
              <a:rPr lang="en-US" i="1"/>
              <a:t>primera</a:t>
            </a:r>
            <a:r>
              <a:rPr lang="en-US"/>
              <a:t>:-primero, </a:t>
            </a:r>
            <a:r>
              <a:rPr lang="en-US">
                <a:solidFill>
                  <a:srgbClr val="0000FF"/>
                </a:solidFill>
              </a:rPr>
              <a:t>uno.</a:t>
            </a:r>
          </a:p>
        </p:txBody>
      </p:sp>
      <p:sp>
        <p:nvSpPr>
          <p:cNvPr id="11270" name="Rectangle 6"/>
          <p:cNvSpPr>
            <a:spLocks noChangeArrowheads="1"/>
          </p:cNvSpPr>
          <p:nvPr/>
        </p:nvSpPr>
        <p:spPr bwMode="auto">
          <a:xfrm>
            <a:off x="685800" y="4419600"/>
            <a:ext cx="7772400" cy="1739900"/>
          </a:xfrm>
          <a:prstGeom prst="rect">
            <a:avLst/>
          </a:prstGeom>
          <a:noFill/>
          <a:ln w="9525">
            <a:noFill/>
            <a:miter lim="800000"/>
            <a:headEnd/>
            <a:tailEnd/>
          </a:ln>
          <a:effectLst/>
        </p:spPr>
        <p:txBody>
          <a:bodyPr>
            <a:spAutoFit/>
          </a:bodyPr>
          <a:lstStyle/>
          <a:p>
            <a:r>
              <a:rPr lang="en-US" b="1"/>
              <a:t>G3588</a:t>
            </a:r>
            <a:endParaRPr lang="en-US"/>
          </a:p>
          <a:p>
            <a:r>
              <a:rPr lang="en-US" b="1">
                <a:solidFill>
                  <a:srgbClr val="0000FF"/>
                </a:solidFill>
              </a:rPr>
              <a:t>ὁ</a:t>
            </a:r>
            <a:endParaRPr lang="en-US">
              <a:solidFill>
                <a:srgbClr val="0000FF"/>
              </a:solidFill>
            </a:endParaRPr>
          </a:p>
          <a:p>
            <a:r>
              <a:rPr lang="en-US" b="1"/>
              <a:t>jo</a:t>
            </a:r>
            <a:endParaRPr lang="en-US"/>
          </a:p>
          <a:p>
            <a:r>
              <a:rPr lang="en-US"/>
              <a:t>incluído el femenino ἡ </a:t>
            </a:r>
            <a:r>
              <a:rPr lang="en-US" b="1"/>
              <a:t>jé</a:t>
            </a:r>
            <a:r>
              <a:rPr lang="en-US"/>
              <a:t> y el neutro τό </a:t>
            </a:r>
            <a:r>
              <a:rPr lang="en-US" b="1">
                <a:solidFill>
                  <a:srgbClr val="FF3300"/>
                </a:solidFill>
              </a:rPr>
              <a:t>tó</a:t>
            </a:r>
            <a:r>
              <a:rPr lang="en-US"/>
              <a:t> en todas sus inflexiones; </a:t>
            </a:r>
            <a:r>
              <a:rPr lang="en-US">
                <a:solidFill>
                  <a:srgbClr val="0000FF"/>
                </a:solidFill>
              </a:rPr>
              <a:t>artículo def.; </a:t>
            </a:r>
            <a:r>
              <a:rPr lang="en-US" i="1">
                <a:solidFill>
                  <a:srgbClr val="0000FF"/>
                </a:solidFill>
              </a:rPr>
              <a:t>el, la, lo</a:t>
            </a:r>
            <a:r>
              <a:rPr lang="en-US"/>
              <a:t> (a veces suplido, otras veces no, en el español):-cosa, el, este, ese, quien, uno.</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La Resurrección según Lucas</a:t>
            </a:r>
          </a:p>
        </p:txBody>
      </p:sp>
      <p:sp>
        <p:nvSpPr>
          <p:cNvPr id="7172" name="Rectangle 4"/>
          <p:cNvSpPr>
            <a:spLocks noChangeArrowheads="1"/>
          </p:cNvSpPr>
          <p:nvPr/>
        </p:nvSpPr>
        <p:spPr bwMode="auto">
          <a:xfrm>
            <a:off x="914400" y="1066800"/>
            <a:ext cx="7391400" cy="2152650"/>
          </a:xfrm>
          <a:prstGeom prst="rect">
            <a:avLst/>
          </a:prstGeom>
          <a:noFill/>
          <a:ln w="9525">
            <a:noFill/>
            <a:miter lim="800000"/>
            <a:headEnd/>
            <a:tailEnd/>
          </a:ln>
          <a:effectLst/>
        </p:spPr>
        <p:txBody>
          <a:bodyPr>
            <a:spAutoFit/>
          </a:bodyPr>
          <a:lstStyle/>
          <a:p>
            <a:r>
              <a:rPr lang="en-US"/>
              <a:t>El </a:t>
            </a:r>
            <a:r>
              <a:rPr lang="en-US" b="1"/>
              <a:t>primer día de la semana </a:t>
            </a:r>
            <a:r>
              <a:rPr lang="en-US" i="1">
                <a:solidFill>
                  <a:srgbClr val="969696"/>
                </a:solidFill>
              </a:rPr>
              <a:t>(sábado)</a:t>
            </a:r>
            <a:r>
              <a:rPr lang="en-US"/>
              <a:t> ,  </a:t>
            </a:r>
            <a:r>
              <a:rPr lang="en-US" b="1"/>
              <a:t>muy de mañana</a:t>
            </a:r>
            <a:r>
              <a:rPr lang="en-US"/>
              <a:t>,  vinieron al sepulcro,  trayendo las especias aromáticas que habían preparado,  y algunas otras mujeres con ellas. Y hallaron removida la piedra del sepulcro; </a:t>
            </a:r>
          </a:p>
          <a:p>
            <a:r>
              <a:rPr lang="en-US"/>
              <a:t>(Lucas 24:1-2 RV60)</a:t>
            </a:r>
          </a:p>
          <a:p>
            <a:endParaRPr lang="en-US"/>
          </a:p>
          <a:p>
            <a:pPr>
              <a:spcBef>
                <a:spcPct val="50000"/>
              </a:spcBef>
            </a:pPr>
            <a:endParaRPr lang="en-US">
              <a:solidFill>
                <a:srgbClr val="008080"/>
              </a:solidFill>
              <a:latin typeface="Georgia" pitchFamily="18" charset="0"/>
            </a:endParaRPr>
          </a:p>
        </p:txBody>
      </p:sp>
      <p:sp>
        <p:nvSpPr>
          <p:cNvPr id="7173" name="Rectangle 5"/>
          <p:cNvSpPr>
            <a:spLocks noChangeArrowheads="1"/>
          </p:cNvSpPr>
          <p:nvPr/>
        </p:nvSpPr>
        <p:spPr bwMode="auto">
          <a:xfrm>
            <a:off x="914400" y="2590800"/>
            <a:ext cx="7239000" cy="1328738"/>
          </a:xfrm>
          <a:prstGeom prst="rect">
            <a:avLst/>
          </a:prstGeom>
          <a:noFill/>
          <a:ln w="9525">
            <a:noFill/>
            <a:miter lim="800000"/>
            <a:headEnd/>
            <a:tailEnd/>
          </a:ln>
          <a:effectLst/>
        </p:spPr>
        <p:txBody>
          <a:bodyPr>
            <a:spAutoFit/>
          </a:bodyPr>
          <a:lstStyle/>
          <a:p>
            <a:r>
              <a:rPr lang="en-US">
                <a:solidFill>
                  <a:srgbClr val="FF3300"/>
                </a:solidFill>
              </a:rPr>
              <a:t>Y he aquí,  dos de ellos iban</a:t>
            </a:r>
            <a:r>
              <a:rPr lang="en-US"/>
              <a:t> </a:t>
            </a:r>
            <a:r>
              <a:rPr lang="en-US" b="1"/>
              <a:t>el mismo día</a:t>
            </a:r>
            <a:r>
              <a:rPr lang="en-US"/>
              <a:t> </a:t>
            </a:r>
            <a:r>
              <a:rPr lang="en-US">
                <a:solidFill>
                  <a:srgbClr val="FF3300"/>
                </a:solidFill>
              </a:rPr>
              <a:t>a una aldea llamada Emaús</a:t>
            </a:r>
            <a:r>
              <a:rPr lang="en-US"/>
              <a:t>,  que estaba a sesenta estadios de Jerusalén. </a:t>
            </a:r>
          </a:p>
          <a:p>
            <a:r>
              <a:rPr lang="en-US"/>
              <a:t>(Lucas 24:13 RV60)</a:t>
            </a:r>
          </a:p>
          <a:p>
            <a:pPr>
              <a:spcBef>
                <a:spcPct val="50000"/>
              </a:spcBef>
            </a:pPr>
            <a:endParaRPr lang="en-US">
              <a:solidFill>
                <a:srgbClr val="008080"/>
              </a:solidFill>
              <a:latin typeface="Georgia" pitchFamily="18" charset="0"/>
            </a:endParaRPr>
          </a:p>
        </p:txBody>
      </p:sp>
      <p:sp>
        <p:nvSpPr>
          <p:cNvPr id="7174" name="Rectangle 6"/>
          <p:cNvSpPr>
            <a:spLocks noChangeArrowheads="1"/>
          </p:cNvSpPr>
          <p:nvPr/>
        </p:nvSpPr>
        <p:spPr bwMode="auto">
          <a:xfrm>
            <a:off x="990600" y="3581400"/>
            <a:ext cx="7315200" cy="1603375"/>
          </a:xfrm>
          <a:prstGeom prst="rect">
            <a:avLst/>
          </a:prstGeom>
          <a:noFill/>
          <a:ln w="9525">
            <a:noFill/>
            <a:miter lim="800000"/>
            <a:headEnd/>
            <a:tailEnd/>
          </a:ln>
          <a:effectLst/>
        </p:spPr>
        <p:txBody>
          <a:bodyPr>
            <a:spAutoFit/>
          </a:bodyPr>
          <a:lstStyle/>
          <a:p>
            <a:r>
              <a:rPr lang="en-US"/>
              <a:t>Pero nosotros esperábamos que él era el que había de redimir a Israel;  y ahora,  </a:t>
            </a:r>
            <a:r>
              <a:rPr lang="en-US">
                <a:solidFill>
                  <a:srgbClr val="FF3300"/>
                </a:solidFill>
              </a:rPr>
              <a:t>además de todo esto</a:t>
            </a:r>
            <a:r>
              <a:rPr lang="en-US"/>
              <a:t>,  </a:t>
            </a:r>
            <a:r>
              <a:rPr lang="en-US" b="1">
                <a:solidFill>
                  <a:srgbClr val="FF3300"/>
                </a:solidFill>
              </a:rPr>
              <a:t>hoy es ya el tercer día </a:t>
            </a:r>
            <a:r>
              <a:rPr lang="en-US" i="1">
                <a:solidFill>
                  <a:srgbClr val="969696"/>
                </a:solidFill>
              </a:rPr>
              <a:t>(sábado)</a:t>
            </a:r>
            <a:r>
              <a:rPr lang="en-US"/>
              <a:t> que esto ha acontecido. </a:t>
            </a:r>
          </a:p>
          <a:p>
            <a:r>
              <a:rPr lang="en-US"/>
              <a:t>(Lucas 24:21 RV60)</a:t>
            </a:r>
          </a:p>
          <a:p>
            <a:pPr>
              <a:spcBef>
                <a:spcPct val="50000"/>
              </a:spcBef>
            </a:pPr>
            <a:endParaRPr lang="en-US">
              <a:solidFill>
                <a:srgbClr val="008080"/>
              </a:solidFill>
              <a:latin typeface="Georgia" pitchFamily="18" charset="0"/>
            </a:endParaRPr>
          </a:p>
        </p:txBody>
      </p:sp>
      <p:sp>
        <p:nvSpPr>
          <p:cNvPr id="7175" name="Rectangle 7"/>
          <p:cNvSpPr>
            <a:spLocks noChangeArrowheads="1"/>
          </p:cNvSpPr>
          <p:nvPr/>
        </p:nvSpPr>
        <p:spPr bwMode="auto">
          <a:xfrm>
            <a:off x="990600" y="4800600"/>
            <a:ext cx="7315200" cy="1603375"/>
          </a:xfrm>
          <a:prstGeom prst="rect">
            <a:avLst/>
          </a:prstGeom>
          <a:noFill/>
          <a:ln w="9525">
            <a:noFill/>
            <a:miter lim="800000"/>
            <a:headEnd/>
            <a:tailEnd/>
          </a:ln>
          <a:effectLst/>
        </p:spPr>
        <p:txBody>
          <a:bodyPr>
            <a:spAutoFit/>
          </a:bodyPr>
          <a:lstStyle/>
          <a:p>
            <a:r>
              <a:rPr lang="en-US"/>
              <a:t>Mas ellos le obligaron a quedarse,  diciendo:  </a:t>
            </a:r>
            <a:r>
              <a:rPr lang="en-US">
                <a:solidFill>
                  <a:srgbClr val="FF3300"/>
                </a:solidFill>
              </a:rPr>
              <a:t>Quédate con nosotros,  porque se hace tarde,  y</a:t>
            </a:r>
            <a:r>
              <a:rPr lang="en-US"/>
              <a:t> </a:t>
            </a:r>
            <a:r>
              <a:rPr lang="en-US" b="1"/>
              <a:t>el día ya ha declinado</a:t>
            </a:r>
            <a:r>
              <a:rPr lang="en-US"/>
              <a:t>.  Entró,  pues,  a quedarse con ellos. </a:t>
            </a:r>
          </a:p>
          <a:p>
            <a:r>
              <a:rPr lang="en-US"/>
              <a:t>(Lucas 24:29 RV60)</a:t>
            </a:r>
          </a:p>
          <a:p>
            <a:pPr>
              <a:spcBef>
                <a:spcPct val="50000"/>
              </a:spcBef>
            </a:pPr>
            <a:endParaRPr lang="en-US">
              <a:solidFill>
                <a:srgbClr val="008080"/>
              </a:solidFill>
              <a:latin typeface="Georgia"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La Resurrección según Marcos</a:t>
            </a:r>
          </a:p>
        </p:txBody>
      </p:sp>
      <p:sp>
        <p:nvSpPr>
          <p:cNvPr id="8196" name="Rectangle 4"/>
          <p:cNvSpPr>
            <a:spLocks noChangeArrowheads="1"/>
          </p:cNvSpPr>
          <p:nvPr/>
        </p:nvSpPr>
        <p:spPr bwMode="auto">
          <a:xfrm>
            <a:off x="990600" y="1371600"/>
            <a:ext cx="7391400" cy="1878013"/>
          </a:xfrm>
          <a:prstGeom prst="rect">
            <a:avLst/>
          </a:prstGeom>
          <a:noFill/>
          <a:ln w="9525">
            <a:noFill/>
            <a:miter lim="800000"/>
            <a:headEnd/>
            <a:tailEnd/>
          </a:ln>
          <a:effectLst/>
        </p:spPr>
        <p:txBody>
          <a:bodyPr>
            <a:spAutoFit/>
          </a:bodyPr>
          <a:lstStyle/>
          <a:p>
            <a:r>
              <a:rPr lang="en-US"/>
              <a:t>Cuando pasó el día de reposo </a:t>
            </a:r>
            <a:r>
              <a:rPr lang="en-US" i="1">
                <a:solidFill>
                  <a:srgbClr val="969696"/>
                </a:solidFill>
              </a:rPr>
              <a:t>(pascua) </a:t>
            </a:r>
            <a:r>
              <a:rPr lang="en-US" i="1"/>
              <a:t>,</a:t>
            </a:r>
            <a:r>
              <a:rPr lang="en-US"/>
              <a:t>  María Magdalena,  María la madre de Jacobo,  y Salomé,  compraron especias aromáticas para ir a ungirle. </a:t>
            </a:r>
            <a:r>
              <a:rPr lang="en-US">
                <a:solidFill>
                  <a:srgbClr val="FF3300"/>
                </a:solidFill>
              </a:rPr>
              <a:t>Y muy de mañana,  el primer día de la semana </a:t>
            </a:r>
            <a:r>
              <a:rPr lang="en-US" i="1">
                <a:solidFill>
                  <a:srgbClr val="969696"/>
                </a:solidFill>
              </a:rPr>
              <a:t>(sábado)</a:t>
            </a:r>
            <a:r>
              <a:rPr lang="en-US"/>
              <a:t> ,  vinieron al sepulcro,  ya salido el sol. </a:t>
            </a:r>
          </a:p>
          <a:p>
            <a:r>
              <a:rPr lang="en-US"/>
              <a:t>(Marcos 16:1-2 RV60)</a:t>
            </a:r>
          </a:p>
          <a:p>
            <a:pPr>
              <a:spcBef>
                <a:spcPct val="50000"/>
              </a:spcBef>
            </a:pPr>
            <a:endParaRPr lang="en-US">
              <a:solidFill>
                <a:srgbClr val="008080"/>
              </a:solidFill>
              <a:latin typeface="Georgia" pitchFamily="18" charset="0"/>
            </a:endParaRPr>
          </a:p>
        </p:txBody>
      </p:sp>
      <p:sp>
        <p:nvSpPr>
          <p:cNvPr id="8197" name="Rectangle 5"/>
          <p:cNvSpPr>
            <a:spLocks noChangeArrowheads="1"/>
          </p:cNvSpPr>
          <p:nvPr/>
        </p:nvSpPr>
        <p:spPr bwMode="auto">
          <a:xfrm>
            <a:off x="990600" y="2819400"/>
            <a:ext cx="7315200" cy="1878013"/>
          </a:xfrm>
          <a:prstGeom prst="rect">
            <a:avLst/>
          </a:prstGeom>
          <a:noFill/>
          <a:ln w="9525">
            <a:noFill/>
            <a:miter lim="800000"/>
            <a:headEnd/>
            <a:tailEnd/>
          </a:ln>
          <a:effectLst/>
        </p:spPr>
        <p:txBody>
          <a:bodyPr>
            <a:spAutoFit/>
          </a:bodyPr>
          <a:lstStyle/>
          <a:p>
            <a:r>
              <a:rPr lang="en-US">
                <a:solidFill>
                  <a:srgbClr val="FF3300"/>
                </a:solidFill>
              </a:rPr>
              <a:t>Habiendo,  pues,  resucitado Jesús por la mañana,  el primer día de la semana </a:t>
            </a:r>
            <a:r>
              <a:rPr lang="en-US" i="1">
                <a:solidFill>
                  <a:srgbClr val="969696"/>
                </a:solidFill>
              </a:rPr>
              <a:t>(sábado)</a:t>
            </a:r>
            <a:r>
              <a:rPr lang="en-US"/>
              <a:t> ,  apareció primeramente a María Magdalena,  de quien había echado siete demonios. </a:t>
            </a:r>
          </a:p>
          <a:p>
            <a:r>
              <a:rPr lang="en-US"/>
              <a:t>(Marcos 16:9 RV60)</a:t>
            </a:r>
          </a:p>
          <a:p>
            <a:endParaRPr lang="en-US"/>
          </a:p>
          <a:p>
            <a:pPr>
              <a:spcBef>
                <a:spcPct val="50000"/>
              </a:spcBef>
            </a:pPr>
            <a:endParaRPr lang="en-US">
              <a:solidFill>
                <a:srgbClr val="008080"/>
              </a:solidFill>
              <a:latin typeface="Georgia" pitchFamily="18" charset="0"/>
            </a:endParaRPr>
          </a:p>
        </p:txBody>
      </p:sp>
      <p:sp>
        <p:nvSpPr>
          <p:cNvPr id="8198" name="Rectangle 6"/>
          <p:cNvSpPr>
            <a:spLocks noChangeArrowheads="1"/>
          </p:cNvSpPr>
          <p:nvPr/>
        </p:nvSpPr>
        <p:spPr bwMode="auto">
          <a:xfrm>
            <a:off x="990600" y="4038600"/>
            <a:ext cx="7391400" cy="1328738"/>
          </a:xfrm>
          <a:prstGeom prst="rect">
            <a:avLst/>
          </a:prstGeom>
          <a:noFill/>
          <a:ln w="9525">
            <a:noFill/>
            <a:miter lim="800000"/>
            <a:headEnd/>
            <a:tailEnd/>
          </a:ln>
          <a:effectLst/>
        </p:spPr>
        <p:txBody>
          <a:bodyPr>
            <a:spAutoFit/>
          </a:bodyPr>
          <a:lstStyle/>
          <a:p>
            <a:r>
              <a:rPr lang="en-US">
                <a:solidFill>
                  <a:srgbClr val="FF3300"/>
                </a:solidFill>
              </a:rPr>
              <a:t>Pero después apareció en otra forma a dos de ellos que iban de camino</a:t>
            </a:r>
            <a:r>
              <a:rPr lang="en-US"/>
              <a:t>,  yendo al campo. </a:t>
            </a:r>
          </a:p>
          <a:p>
            <a:r>
              <a:rPr lang="en-US"/>
              <a:t>(Marcos 16:12 RV60)</a:t>
            </a:r>
          </a:p>
          <a:p>
            <a:pPr>
              <a:spcBef>
                <a:spcPct val="50000"/>
              </a:spcBef>
            </a:pPr>
            <a:endParaRPr lang="en-US">
              <a:solidFill>
                <a:srgbClr val="008080"/>
              </a:solidFill>
              <a:latin typeface="Georgia" pitchFamily="18" charset="0"/>
            </a:endParaRPr>
          </a:p>
        </p:txBody>
      </p:sp>
      <p:sp>
        <p:nvSpPr>
          <p:cNvPr id="8199" name="Rectangle 7"/>
          <p:cNvSpPr>
            <a:spLocks noChangeArrowheads="1"/>
          </p:cNvSpPr>
          <p:nvPr/>
        </p:nvSpPr>
        <p:spPr bwMode="auto">
          <a:xfrm>
            <a:off x="990600" y="4953000"/>
            <a:ext cx="7315200" cy="1603375"/>
          </a:xfrm>
          <a:prstGeom prst="rect">
            <a:avLst/>
          </a:prstGeom>
          <a:noFill/>
          <a:ln w="9525">
            <a:noFill/>
            <a:miter lim="800000"/>
            <a:headEnd/>
            <a:tailEnd/>
          </a:ln>
          <a:effectLst/>
        </p:spPr>
        <p:txBody>
          <a:bodyPr>
            <a:spAutoFit/>
          </a:bodyPr>
          <a:lstStyle/>
          <a:p>
            <a:r>
              <a:rPr lang="en-US">
                <a:solidFill>
                  <a:srgbClr val="FF3300"/>
                </a:solidFill>
              </a:rPr>
              <a:t>Finalmente se apareció a los once mismos</a:t>
            </a:r>
            <a:r>
              <a:rPr lang="en-US"/>
              <a:t>,  estando ellos sentados a la mesa,  y les reprochó su incredulidad y dureza de corazón,  porque no habían creído a los que le habían visto resucitado. </a:t>
            </a:r>
          </a:p>
          <a:p>
            <a:r>
              <a:rPr lang="en-US"/>
              <a:t>(Marcos 16:14 RV60)</a:t>
            </a:r>
          </a:p>
          <a:p>
            <a:pPr>
              <a:spcBef>
                <a:spcPct val="50000"/>
              </a:spcBef>
            </a:pPr>
            <a:endParaRPr lang="en-US">
              <a:solidFill>
                <a:srgbClr val="008080"/>
              </a:solidFill>
              <a:latin typeface="Georgia"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La Resurrección según Mateo</a:t>
            </a:r>
          </a:p>
        </p:txBody>
      </p:sp>
      <p:sp>
        <p:nvSpPr>
          <p:cNvPr id="9220" name="Rectangle 4"/>
          <p:cNvSpPr>
            <a:spLocks noChangeArrowheads="1"/>
          </p:cNvSpPr>
          <p:nvPr/>
        </p:nvSpPr>
        <p:spPr bwMode="auto">
          <a:xfrm>
            <a:off x="914400" y="2286000"/>
            <a:ext cx="7315200" cy="3800475"/>
          </a:xfrm>
          <a:prstGeom prst="rect">
            <a:avLst/>
          </a:prstGeom>
          <a:noFill/>
          <a:ln w="9525">
            <a:noFill/>
            <a:miter lim="800000"/>
            <a:headEnd/>
            <a:tailEnd/>
          </a:ln>
          <a:effectLst/>
        </p:spPr>
        <p:txBody>
          <a:bodyPr>
            <a:spAutoFit/>
          </a:bodyPr>
          <a:lstStyle/>
          <a:p>
            <a:r>
              <a:rPr lang="en-US"/>
              <a:t>Pasado el día de reposo </a:t>
            </a:r>
            <a:r>
              <a:rPr lang="en-US" i="1">
                <a:solidFill>
                  <a:srgbClr val="969696"/>
                </a:solidFill>
              </a:rPr>
              <a:t>(pascua)</a:t>
            </a:r>
            <a:r>
              <a:rPr lang="en-US"/>
              <a:t> ,  </a:t>
            </a:r>
            <a:r>
              <a:rPr lang="en-US">
                <a:solidFill>
                  <a:srgbClr val="FF3300"/>
                </a:solidFill>
              </a:rPr>
              <a:t>al amanecer del primer día de la semana </a:t>
            </a:r>
            <a:r>
              <a:rPr lang="en-US" i="1">
                <a:solidFill>
                  <a:srgbClr val="969696"/>
                </a:solidFill>
              </a:rPr>
              <a:t>(sábado)</a:t>
            </a:r>
            <a:r>
              <a:rPr lang="en-US"/>
              <a:t> </a:t>
            </a:r>
            <a:r>
              <a:rPr lang="en-US">
                <a:solidFill>
                  <a:srgbClr val="FF3300"/>
                </a:solidFill>
              </a:rPr>
              <a:t>,</a:t>
            </a:r>
            <a:r>
              <a:rPr lang="en-US"/>
              <a:t>  vinieron María Magdalena y la otra María,  a ver el sepulcro. Y hubo un gran terremoto;  porque un ángel del Señor,  descendiendo del cielo y llegando,  removió la piedra,  y se sentó sobre ella. Su aspecto era como un relámpago,  y su vestido blanco como la nieve. Y de miedo de él los guardas temblaron y se quedaron como muertos. Mas el ángel,  respondiendo,  dijo a las mujeres:  No temáis vosotras;  porque yo sé que buscáis a Jesús,  el que fue crucificado. No está aquí,  pues ha resucitado,  como dijo. Venid,  ved el lugar donde fue puesto el Señor. </a:t>
            </a:r>
          </a:p>
          <a:p>
            <a:r>
              <a:rPr lang="en-US"/>
              <a:t>(Mateo 28:1-6 RV60)</a:t>
            </a:r>
          </a:p>
          <a:p>
            <a:endParaRPr lang="en-US"/>
          </a:p>
          <a:p>
            <a:pPr>
              <a:spcBef>
                <a:spcPct val="50000"/>
              </a:spcBef>
            </a:pPr>
            <a:endParaRPr lang="en-US">
              <a:solidFill>
                <a:srgbClr val="008080"/>
              </a:solidFill>
              <a:latin typeface="Georgia"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La Resurrección según Juan</a:t>
            </a:r>
          </a:p>
        </p:txBody>
      </p:sp>
      <p:sp>
        <p:nvSpPr>
          <p:cNvPr id="10244" name="Rectangle 4"/>
          <p:cNvSpPr>
            <a:spLocks noChangeArrowheads="1"/>
          </p:cNvSpPr>
          <p:nvPr/>
        </p:nvSpPr>
        <p:spPr bwMode="auto">
          <a:xfrm>
            <a:off x="990600" y="1524000"/>
            <a:ext cx="7315200" cy="1603375"/>
          </a:xfrm>
          <a:prstGeom prst="rect">
            <a:avLst/>
          </a:prstGeom>
          <a:noFill/>
          <a:ln w="9525">
            <a:noFill/>
            <a:miter lim="800000"/>
            <a:headEnd/>
            <a:tailEnd/>
          </a:ln>
          <a:effectLst/>
        </p:spPr>
        <p:txBody>
          <a:bodyPr>
            <a:spAutoFit/>
          </a:bodyPr>
          <a:lstStyle/>
          <a:p>
            <a:r>
              <a:rPr lang="en-US">
                <a:solidFill>
                  <a:srgbClr val="FF3300"/>
                </a:solidFill>
              </a:rPr>
              <a:t>El primer día de la semana </a:t>
            </a:r>
            <a:r>
              <a:rPr lang="en-US" i="1">
                <a:solidFill>
                  <a:srgbClr val="969696"/>
                </a:solidFill>
              </a:rPr>
              <a:t>(sábado)</a:t>
            </a:r>
            <a:r>
              <a:rPr lang="en-US"/>
              <a:t> ,  María Magdalena fue </a:t>
            </a:r>
            <a:r>
              <a:rPr lang="en-US">
                <a:solidFill>
                  <a:srgbClr val="FF3300"/>
                </a:solidFill>
              </a:rPr>
              <a:t>de mañana,  siendo aún oscuro</a:t>
            </a:r>
            <a:r>
              <a:rPr lang="en-US"/>
              <a:t>,  al sepulcro;  y vio quitada la piedra del sepulcro. </a:t>
            </a:r>
          </a:p>
          <a:p>
            <a:r>
              <a:rPr lang="en-US"/>
              <a:t>(Juan 20:1 RV60)</a:t>
            </a:r>
          </a:p>
          <a:p>
            <a:pPr>
              <a:spcBef>
                <a:spcPct val="50000"/>
              </a:spcBef>
            </a:pPr>
            <a:endParaRPr lang="en-US">
              <a:solidFill>
                <a:srgbClr val="008080"/>
              </a:solidFill>
              <a:latin typeface="Georgia" pitchFamily="18" charset="0"/>
            </a:endParaRPr>
          </a:p>
        </p:txBody>
      </p:sp>
      <p:sp>
        <p:nvSpPr>
          <p:cNvPr id="10245" name="Rectangle 5"/>
          <p:cNvSpPr>
            <a:spLocks noChangeArrowheads="1"/>
          </p:cNvSpPr>
          <p:nvPr/>
        </p:nvSpPr>
        <p:spPr bwMode="auto">
          <a:xfrm>
            <a:off x="914400" y="2895600"/>
            <a:ext cx="7239000" cy="1878013"/>
          </a:xfrm>
          <a:prstGeom prst="rect">
            <a:avLst/>
          </a:prstGeom>
          <a:noFill/>
          <a:ln w="9525">
            <a:noFill/>
            <a:miter lim="800000"/>
            <a:headEnd/>
            <a:tailEnd/>
          </a:ln>
          <a:effectLst/>
        </p:spPr>
        <p:txBody>
          <a:bodyPr>
            <a:spAutoFit/>
          </a:bodyPr>
          <a:lstStyle/>
          <a:p>
            <a:r>
              <a:rPr lang="en-US">
                <a:solidFill>
                  <a:srgbClr val="FF3300"/>
                </a:solidFill>
              </a:rPr>
              <a:t>Cuando llegó la noche de aquel mismo día </a:t>
            </a:r>
            <a:r>
              <a:rPr lang="en-US" i="1">
                <a:solidFill>
                  <a:srgbClr val="969696"/>
                </a:solidFill>
              </a:rPr>
              <a:t>(sábado)</a:t>
            </a:r>
            <a:r>
              <a:rPr lang="en-US">
                <a:solidFill>
                  <a:srgbClr val="FF3300"/>
                </a:solidFill>
              </a:rPr>
              <a:t> ,  el primero de la semana </a:t>
            </a:r>
            <a:r>
              <a:rPr lang="en-US" i="1">
                <a:solidFill>
                  <a:srgbClr val="969696"/>
                </a:solidFill>
              </a:rPr>
              <a:t>(domingo)</a:t>
            </a:r>
            <a:r>
              <a:rPr lang="en-US">
                <a:solidFill>
                  <a:srgbClr val="FF3300"/>
                </a:solidFill>
              </a:rPr>
              <a:t> </a:t>
            </a:r>
            <a:r>
              <a:rPr lang="en-US"/>
              <a:t>,  estando las puertas cerradas en el lugar donde los discípulos estaban reunidos por miedo de los judíos,  vino Jesús,  y puesto en medio,  les dijo:  Paz a vosotros. </a:t>
            </a:r>
          </a:p>
          <a:p>
            <a:r>
              <a:rPr lang="en-US"/>
              <a:t>(Juan 20:19 RV60)</a:t>
            </a:r>
          </a:p>
          <a:p>
            <a:pPr>
              <a:spcBef>
                <a:spcPct val="50000"/>
              </a:spcBef>
            </a:pPr>
            <a:endParaRPr lang="en-US">
              <a:solidFill>
                <a:srgbClr val="008080"/>
              </a:solidFill>
              <a:latin typeface="Georgia"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z="3800"/>
              <a:t>¿Qué día de la semana resucitó?</a:t>
            </a:r>
            <a:br>
              <a:rPr lang="en-US" sz="3800"/>
            </a:br>
            <a:endParaRPr lang="en-US" sz="3800"/>
          </a:p>
        </p:txBody>
      </p:sp>
      <p:sp>
        <p:nvSpPr>
          <p:cNvPr id="107523" name="Rectangle 3"/>
          <p:cNvSpPr>
            <a:spLocks noGrp="1" noChangeArrowheads="1"/>
          </p:cNvSpPr>
          <p:nvPr>
            <p:ph type="body" idx="1"/>
          </p:nvPr>
        </p:nvSpPr>
        <p:spPr>
          <a:xfrm>
            <a:off x="457200" y="1600200"/>
            <a:ext cx="8229600" cy="1676400"/>
          </a:xfrm>
        </p:spPr>
        <p:txBody>
          <a:bodyPr/>
          <a:lstStyle/>
          <a:p>
            <a:r>
              <a:rPr lang="en-US"/>
              <a:t>Todas las narraciones nos dicen que fue al amanecer del séptimo día, sábado.</a:t>
            </a:r>
          </a:p>
          <a:p>
            <a:r>
              <a:rPr lang="en-US"/>
              <a:t>Al tercer día.</a:t>
            </a:r>
          </a:p>
        </p:txBody>
      </p:sp>
      <p:sp>
        <p:nvSpPr>
          <p:cNvPr id="107524" name="Rectangle 4"/>
          <p:cNvSpPr>
            <a:spLocks noChangeArrowheads="1"/>
          </p:cNvSpPr>
          <p:nvPr/>
        </p:nvSpPr>
        <p:spPr bwMode="auto">
          <a:xfrm>
            <a:off x="990600" y="3429000"/>
            <a:ext cx="7086600" cy="2152650"/>
          </a:xfrm>
          <a:prstGeom prst="rect">
            <a:avLst/>
          </a:prstGeom>
          <a:noFill/>
          <a:ln w="9525">
            <a:noFill/>
            <a:miter lim="800000"/>
            <a:headEnd/>
            <a:tailEnd/>
          </a:ln>
          <a:effectLst/>
        </p:spPr>
        <p:txBody>
          <a:bodyPr>
            <a:spAutoFit/>
          </a:bodyPr>
          <a:lstStyle/>
          <a:p>
            <a:r>
              <a:rPr lang="en-US"/>
              <a:t>Pero nosotros esperábamos que él era el que había de redimir a Israel;  y ahora,  además de todo esto,  </a:t>
            </a:r>
            <a:r>
              <a:rPr lang="en-US" b="1">
                <a:solidFill>
                  <a:srgbClr val="FF3300"/>
                </a:solidFill>
              </a:rPr>
              <a:t>hoy es ya el tercer día que esto ha acontecido</a:t>
            </a:r>
            <a:r>
              <a:rPr lang="en-US">
                <a:solidFill>
                  <a:srgbClr val="FF3300"/>
                </a:solidFill>
              </a:rPr>
              <a:t>. Aunque también nos han asombrado unas mujeres de entre nosotros,  las que antes del día </a:t>
            </a:r>
            <a:r>
              <a:rPr lang="en-US" i="1">
                <a:solidFill>
                  <a:srgbClr val="969696"/>
                </a:solidFill>
              </a:rPr>
              <a:t>(al amanecer)</a:t>
            </a:r>
            <a:r>
              <a:rPr lang="en-US">
                <a:solidFill>
                  <a:srgbClr val="FF3300"/>
                </a:solidFill>
              </a:rPr>
              <a:t>  fueron al sepulcro</a:t>
            </a:r>
            <a:r>
              <a:rPr lang="en-US"/>
              <a:t>; </a:t>
            </a:r>
          </a:p>
          <a:p>
            <a:r>
              <a:rPr lang="en-US"/>
              <a:t>(Lucas 24:21-22 RV60)</a:t>
            </a:r>
          </a:p>
          <a:p>
            <a:pPr>
              <a:spcBef>
                <a:spcPct val="50000"/>
              </a:spcBef>
            </a:pPr>
            <a:endParaRPr lang="en-US">
              <a:solidFill>
                <a:srgbClr val="008080"/>
              </a:solidFill>
              <a:latin typeface="Georg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La Ofrenda de la Gavilla</a:t>
            </a:r>
          </a:p>
        </p:txBody>
      </p:sp>
      <p:sp>
        <p:nvSpPr>
          <p:cNvPr id="108547" name="Rectangle 3"/>
          <p:cNvSpPr>
            <a:spLocks noGrp="1" noChangeArrowheads="1"/>
          </p:cNvSpPr>
          <p:nvPr>
            <p:ph type="body" idx="1"/>
          </p:nvPr>
        </p:nvSpPr>
        <p:spPr>
          <a:xfrm>
            <a:off x="533400" y="4343400"/>
            <a:ext cx="8229600" cy="1371600"/>
          </a:xfrm>
        </p:spPr>
        <p:txBody>
          <a:bodyPr/>
          <a:lstStyle/>
          <a:p>
            <a:pPr>
              <a:lnSpc>
                <a:spcPct val="80000"/>
              </a:lnSpc>
              <a:buFont typeface="Wingdings" pitchFamily="2" charset="2"/>
              <a:buNone/>
            </a:pPr>
            <a:r>
              <a:rPr lang="en-US" sz="2600"/>
              <a:t>	</a:t>
            </a:r>
            <a:r>
              <a:rPr lang="en-US" sz="2400"/>
              <a:t>Yahshua el Mesías (Jesús el Cristo) le dijo a María Magdalena que no había subido aún porque era sábado y la ofrenda de la gavilla se hace el día después del sábado, el domingo.</a:t>
            </a:r>
          </a:p>
        </p:txBody>
      </p:sp>
      <p:sp>
        <p:nvSpPr>
          <p:cNvPr id="108548" name="Rectangle 4"/>
          <p:cNvSpPr>
            <a:spLocks noChangeArrowheads="1"/>
          </p:cNvSpPr>
          <p:nvPr/>
        </p:nvSpPr>
        <p:spPr bwMode="auto">
          <a:xfrm>
            <a:off x="838200" y="2743200"/>
            <a:ext cx="7239000" cy="1603375"/>
          </a:xfrm>
          <a:prstGeom prst="rect">
            <a:avLst/>
          </a:prstGeom>
          <a:noFill/>
          <a:ln w="9525">
            <a:noFill/>
            <a:miter lim="800000"/>
            <a:headEnd/>
            <a:tailEnd/>
          </a:ln>
          <a:effectLst/>
        </p:spPr>
        <p:txBody>
          <a:bodyPr>
            <a:spAutoFit/>
          </a:bodyPr>
          <a:lstStyle/>
          <a:p>
            <a:r>
              <a:rPr lang="en-US"/>
              <a:t>Jesús le dijo:  </a:t>
            </a:r>
            <a:r>
              <a:rPr lang="en-US">
                <a:solidFill>
                  <a:srgbClr val="FF3300"/>
                </a:solidFill>
              </a:rPr>
              <a:t>No me toques,  porque aún no he subido a mi Padre;</a:t>
            </a:r>
            <a:r>
              <a:rPr lang="en-US"/>
              <a:t>  mas ve a mis hermanos,  y diles:  Subo a mi Padre y a vuestro Padre,  a mi Dios y a vuestro Dios. </a:t>
            </a:r>
          </a:p>
          <a:p>
            <a:r>
              <a:rPr lang="en-US"/>
              <a:t>(Juan 20:17 RV60)</a:t>
            </a:r>
          </a:p>
          <a:p>
            <a:pPr>
              <a:spcBef>
                <a:spcPct val="50000"/>
              </a:spcBef>
            </a:pPr>
            <a:endParaRPr lang="en-US">
              <a:solidFill>
                <a:srgbClr val="008080"/>
              </a:solidFill>
              <a:latin typeface="Georgia" pitchFamily="18" charset="0"/>
            </a:endParaRPr>
          </a:p>
        </p:txBody>
      </p:sp>
      <p:sp>
        <p:nvSpPr>
          <p:cNvPr id="108549" name="Rectangle 5"/>
          <p:cNvSpPr>
            <a:spLocks noChangeArrowheads="1"/>
          </p:cNvSpPr>
          <p:nvPr/>
        </p:nvSpPr>
        <p:spPr bwMode="auto">
          <a:xfrm>
            <a:off x="609600" y="1295400"/>
            <a:ext cx="8229600" cy="1371600"/>
          </a:xfrm>
          <a:prstGeom prst="rect">
            <a:avLst/>
          </a:prstGeom>
          <a:noFill/>
          <a:ln w="9525">
            <a:noFill/>
            <a:miter lim="800000"/>
            <a:headEnd/>
            <a:tailEnd/>
          </a:ln>
          <a:effectLst/>
        </p:spPr>
        <p:txBody>
          <a:bodyPr/>
          <a:lstStyle/>
          <a:p>
            <a:pPr marL="342900" indent="-342900">
              <a:lnSpc>
                <a:spcPct val="90000"/>
              </a:lnSpc>
              <a:spcBef>
                <a:spcPct val="20000"/>
              </a:spcBef>
              <a:buClr>
                <a:schemeClr val="accent1"/>
              </a:buClr>
              <a:buSzPct val="65000"/>
              <a:buFont typeface="Wingdings" pitchFamily="2" charset="2"/>
              <a:buNone/>
            </a:pPr>
            <a:r>
              <a:rPr lang="en-US" sz="3000"/>
              <a:t>	</a:t>
            </a:r>
            <a:r>
              <a:rPr lang="en-US" sz="2800"/>
              <a:t>Yahshua el Mesías (Jesús el Cristo) es nuestro sumo sacerdote quien hizo la ofrenda de la gavilla el primer día de la semana, el domingo.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El tercer día es sábado</a:t>
            </a:r>
          </a:p>
        </p:txBody>
      </p:sp>
      <p:sp>
        <p:nvSpPr>
          <p:cNvPr id="109571" name="Rectangle 3"/>
          <p:cNvSpPr>
            <a:spLocks noGrp="1" noChangeArrowheads="1"/>
          </p:cNvSpPr>
          <p:nvPr>
            <p:ph type="body" idx="1"/>
          </p:nvPr>
        </p:nvSpPr>
        <p:spPr/>
        <p:txBody>
          <a:bodyPr/>
          <a:lstStyle/>
          <a:p>
            <a:r>
              <a:rPr lang="en-US"/>
              <a:t>Siendo que la ofrenda de la gavilla se hace después del séptimo día, domingo, él tuvo que resucitar el sábado.</a:t>
            </a:r>
          </a:p>
          <a:p>
            <a:r>
              <a:rPr lang="en-US"/>
              <a:t>Esto concuerda con la frase “mia ton sabbaton” o “uno (primero) de los sábados” después del gran día de reposo del día de la pascua.</a:t>
            </a:r>
          </a:p>
          <a:p>
            <a:r>
              <a:rPr lang="en-US"/>
              <a:t>El tercer día, 17 de Aviv, sábado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Resumen</a:t>
            </a:r>
          </a:p>
        </p:txBody>
      </p:sp>
      <p:sp>
        <p:nvSpPr>
          <p:cNvPr id="15363" name="Rectangle 3"/>
          <p:cNvSpPr>
            <a:spLocks noGrp="1" noChangeArrowheads="1"/>
          </p:cNvSpPr>
          <p:nvPr>
            <p:ph type="body" idx="1"/>
          </p:nvPr>
        </p:nvSpPr>
        <p:spPr>
          <a:xfrm>
            <a:off x="457200" y="1066800"/>
            <a:ext cx="8229600" cy="5029200"/>
          </a:xfrm>
        </p:spPr>
        <p:txBody>
          <a:bodyPr/>
          <a:lstStyle/>
          <a:p>
            <a:pPr>
              <a:lnSpc>
                <a:spcPct val="80000"/>
              </a:lnSpc>
            </a:pPr>
            <a:r>
              <a:rPr lang="en-US" sz="2000"/>
              <a:t>EL mesías fue crucificado el día de la preparación de la pascua – miércoles 14 de Aviv.</a:t>
            </a:r>
          </a:p>
          <a:p>
            <a:pPr>
              <a:lnSpc>
                <a:spcPct val="80000"/>
              </a:lnSpc>
            </a:pPr>
            <a:r>
              <a:rPr lang="en-US" sz="2000"/>
              <a:t>El mesías fue sepultado el día antes de la pascua.</a:t>
            </a:r>
          </a:p>
          <a:p>
            <a:pPr>
              <a:lnSpc>
                <a:spcPct val="80000"/>
              </a:lnSpc>
            </a:pPr>
            <a:r>
              <a:rPr lang="en-US" sz="2000"/>
              <a:t>La fiesta de panes sin levadura (Pascua) comienza el día 15 de Aviv que es un día de reposo. – jueves</a:t>
            </a:r>
          </a:p>
          <a:p>
            <a:pPr>
              <a:lnSpc>
                <a:spcPct val="80000"/>
              </a:lnSpc>
            </a:pPr>
            <a:r>
              <a:rPr lang="en-US" sz="2000"/>
              <a:t>Las mujeres compran especias para ungirle el viernes.</a:t>
            </a:r>
          </a:p>
          <a:p>
            <a:pPr>
              <a:lnSpc>
                <a:spcPct val="80000"/>
              </a:lnSpc>
            </a:pPr>
            <a:r>
              <a:rPr lang="en-US" sz="2000"/>
              <a:t>El mesías resucita al amanecer del tercer día –sábado.</a:t>
            </a:r>
          </a:p>
          <a:p>
            <a:pPr>
              <a:lnSpc>
                <a:spcPct val="80000"/>
              </a:lnSpc>
            </a:pPr>
            <a:r>
              <a:rPr lang="en-US" sz="2000"/>
              <a:t>María Magdalena va a la tumba al amanecer del sábado y encuentra la tumba vacia.</a:t>
            </a:r>
          </a:p>
          <a:p>
            <a:pPr>
              <a:lnSpc>
                <a:spcPct val="80000"/>
              </a:lnSpc>
            </a:pPr>
            <a:r>
              <a:rPr lang="en-US" sz="2000"/>
              <a:t>María Magadalena avisa a los discipulos.</a:t>
            </a:r>
          </a:p>
          <a:p>
            <a:pPr>
              <a:lnSpc>
                <a:spcPct val="80000"/>
              </a:lnSpc>
            </a:pPr>
            <a:r>
              <a:rPr lang="en-US" sz="2000"/>
              <a:t>Pedro y Juan van a la tumba y la encuentran vacia.</a:t>
            </a:r>
          </a:p>
          <a:p>
            <a:pPr>
              <a:lnSpc>
                <a:spcPct val="80000"/>
              </a:lnSpc>
            </a:pPr>
            <a:r>
              <a:rPr lang="en-US" sz="2000"/>
              <a:t>Jesus (el forastero) se aparece a dos discípulos que van camino a Emaús el mismo día. </a:t>
            </a:r>
          </a:p>
          <a:p>
            <a:pPr>
              <a:lnSpc>
                <a:spcPct val="80000"/>
              </a:lnSpc>
            </a:pPr>
            <a:r>
              <a:rPr lang="en-US" sz="2000"/>
              <a:t>Los discípulos que van camino a Emaús le cuenta al forastero que hoy es ya el tercer día de estos acontecimientos. </a:t>
            </a:r>
          </a:p>
          <a:p>
            <a:pPr>
              <a:lnSpc>
                <a:spcPct val="80000"/>
              </a:lnSpc>
            </a:pPr>
            <a:r>
              <a:rPr lang="en-US" sz="2000"/>
              <a:t>Los discípulos invitan al forastero a comer al atardercer del mismo día.</a:t>
            </a:r>
          </a:p>
          <a:p>
            <a:pPr>
              <a:lnSpc>
                <a:spcPct val="80000"/>
              </a:lnSpc>
            </a:pPr>
            <a:r>
              <a:rPr lang="en-US" sz="2000"/>
              <a:t>Se aparece en medio de los demás discípulos esa misma noche.</a:t>
            </a:r>
          </a:p>
          <a:p>
            <a:pPr>
              <a:lnSpc>
                <a:spcPct val="80000"/>
              </a:lnSpc>
            </a:pPr>
            <a:endParaRPr lang="en-US" sz="200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Cronología</a:t>
            </a:r>
          </a:p>
        </p:txBody>
      </p:sp>
      <p:sp>
        <p:nvSpPr>
          <p:cNvPr id="110595" name="Line 3"/>
          <p:cNvSpPr>
            <a:spLocks noChangeShapeType="1"/>
          </p:cNvSpPr>
          <p:nvPr/>
        </p:nvSpPr>
        <p:spPr bwMode="auto">
          <a:xfrm>
            <a:off x="914400" y="4343400"/>
            <a:ext cx="4876800" cy="0"/>
          </a:xfrm>
          <a:prstGeom prst="line">
            <a:avLst/>
          </a:prstGeom>
          <a:noFill/>
          <a:ln w="9525">
            <a:solidFill>
              <a:srgbClr val="0000FF"/>
            </a:solidFill>
            <a:round/>
            <a:headEnd/>
            <a:tailEnd type="stealth" w="lg" len="lg"/>
          </a:ln>
          <a:effectLst/>
        </p:spPr>
        <p:txBody>
          <a:bodyPr/>
          <a:lstStyle/>
          <a:p>
            <a:endParaRPr lang="en-US"/>
          </a:p>
        </p:txBody>
      </p:sp>
      <p:sp>
        <p:nvSpPr>
          <p:cNvPr id="110596" name="Line 4"/>
          <p:cNvSpPr>
            <a:spLocks noChangeShapeType="1"/>
          </p:cNvSpPr>
          <p:nvPr/>
        </p:nvSpPr>
        <p:spPr bwMode="auto">
          <a:xfrm>
            <a:off x="6400800" y="4343400"/>
            <a:ext cx="1828800" cy="0"/>
          </a:xfrm>
          <a:prstGeom prst="line">
            <a:avLst/>
          </a:prstGeom>
          <a:noFill/>
          <a:ln w="9525">
            <a:solidFill>
              <a:srgbClr val="0000FF"/>
            </a:solidFill>
            <a:round/>
            <a:headEnd/>
            <a:tailEnd type="triangle" w="lg" len="lg"/>
          </a:ln>
          <a:effectLst/>
        </p:spPr>
        <p:txBody>
          <a:bodyPr/>
          <a:lstStyle/>
          <a:p>
            <a:endParaRPr lang="en-US"/>
          </a:p>
        </p:txBody>
      </p:sp>
      <p:sp>
        <p:nvSpPr>
          <p:cNvPr id="110597" name="Line 5"/>
          <p:cNvSpPr>
            <a:spLocks noChangeShapeType="1"/>
          </p:cNvSpPr>
          <p:nvPr/>
        </p:nvSpPr>
        <p:spPr bwMode="auto">
          <a:xfrm>
            <a:off x="1828800" y="3429000"/>
            <a:ext cx="0" cy="1828800"/>
          </a:xfrm>
          <a:prstGeom prst="line">
            <a:avLst/>
          </a:prstGeom>
          <a:noFill/>
          <a:ln w="9525">
            <a:solidFill>
              <a:srgbClr val="0000FF"/>
            </a:solidFill>
            <a:round/>
            <a:headEnd/>
            <a:tailEnd/>
          </a:ln>
          <a:effectLst/>
        </p:spPr>
        <p:txBody>
          <a:bodyPr/>
          <a:lstStyle/>
          <a:p>
            <a:endParaRPr lang="en-US"/>
          </a:p>
        </p:txBody>
      </p:sp>
      <p:sp>
        <p:nvSpPr>
          <p:cNvPr id="110598" name="Line 6"/>
          <p:cNvSpPr>
            <a:spLocks noChangeShapeType="1"/>
          </p:cNvSpPr>
          <p:nvPr/>
        </p:nvSpPr>
        <p:spPr bwMode="auto">
          <a:xfrm>
            <a:off x="2743200" y="3429000"/>
            <a:ext cx="0" cy="1828800"/>
          </a:xfrm>
          <a:prstGeom prst="line">
            <a:avLst/>
          </a:prstGeom>
          <a:noFill/>
          <a:ln w="38100">
            <a:solidFill>
              <a:srgbClr val="FF0000"/>
            </a:solidFill>
            <a:round/>
            <a:headEnd/>
            <a:tailEnd/>
          </a:ln>
          <a:effectLst/>
        </p:spPr>
        <p:txBody>
          <a:bodyPr/>
          <a:lstStyle/>
          <a:p>
            <a:endParaRPr lang="en-US"/>
          </a:p>
        </p:txBody>
      </p:sp>
      <p:sp>
        <p:nvSpPr>
          <p:cNvPr id="110599" name="Line 7"/>
          <p:cNvSpPr>
            <a:spLocks noChangeShapeType="1"/>
          </p:cNvSpPr>
          <p:nvPr/>
        </p:nvSpPr>
        <p:spPr bwMode="auto">
          <a:xfrm>
            <a:off x="3657600" y="3429000"/>
            <a:ext cx="0" cy="1828800"/>
          </a:xfrm>
          <a:prstGeom prst="line">
            <a:avLst/>
          </a:prstGeom>
          <a:noFill/>
          <a:ln w="9525">
            <a:solidFill>
              <a:srgbClr val="0000FF"/>
            </a:solidFill>
            <a:round/>
            <a:headEnd/>
            <a:tailEnd/>
          </a:ln>
          <a:effectLst/>
        </p:spPr>
        <p:txBody>
          <a:bodyPr/>
          <a:lstStyle/>
          <a:p>
            <a:endParaRPr lang="en-US"/>
          </a:p>
        </p:txBody>
      </p:sp>
      <p:sp>
        <p:nvSpPr>
          <p:cNvPr id="110600" name="Line 8"/>
          <p:cNvSpPr>
            <a:spLocks noChangeShapeType="1"/>
          </p:cNvSpPr>
          <p:nvPr/>
        </p:nvSpPr>
        <p:spPr bwMode="auto">
          <a:xfrm>
            <a:off x="4572000" y="3429000"/>
            <a:ext cx="0" cy="1828800"/>
          </a:xfrm>
          <a:prstGeom prst="line">
            <a:avLst/>
          </a:prstGeom>
          <a:noFill/>
          <a:ln w="38100">
            <a:solidFill>
              <a:srgbClr val="FF0000"/>
            </a:solidFill>
            <a:round/>
            <a:headEnd/>
            <a:tailEnd/>
          </a:ln>
          <a:effectLst/>
        </p:spPr>
        <p:txBody>
          <a:bodyPr/>
          <a:lstStyle/>
          <a:p>
            <a:endParaRPr lang="en-US"/>
          </a:p>
        </p:txBody>
      </p:sp>
      <p:sp>
        <p:nvSpPr>
          <p:cNvPr id="110601" name="Line 9"/>
          <p:cNvSpPr>
            <a:spLocks noChangeShapeType="1"/>
          </p:cNvSpPr>
          <p:nvPr/>
        </p:nvSpPr>
        <p:spPr bwMode="auto">
          <a:xfrm>
            <a:off x="5486400" y="3429000"/>
            <a:ext cx="0" cy="1828800"/>
          </a:xfrm>
          <a:prstGeom prst="line">
            <a:avLst/>
          </a:prstGeom>
          <a:noFill/>
          <a:ln w="9525">
            <a:solidFill>
              <a:srgbClr val="0000FF"/>
            </a:solidFill>
            <a:round/>
            <a:headEnd/>
            <a:tailEnd/>
          </a:ln>
          <a:effectLst/>
        </p:spPr>
        <p:txBody>
          <a:bodyPr/>
          <a:lstStyle/>
          <a:p>
            <a:endParaRPr lang="en-US"/>
          </a:p>
        </p:txBody>
      </p:sp>
      <p:sp>
        <p:nvSpPr>
          <p:cNvPr id="110602" name="Line 10"/>
          <p:cNvSpPr>
            <a:spLocks noChangeShapeType="1"/>
          </p:cNvSpPr>
          <p:nvPr/>
        </p:nvSpPr>
        <p:spPr bwMode="auto">
          <a:xfrm>
            <a:off x="7315200" y="3429000"/>
            <a:ext cx="0" cy="1828800"/>
          </a:xfrm>
          <a:prstGeom prst="line">
            <a:avLst/>
          </a:prstGeom>
          <a:noFill/>
          <a:ln w="9525">
            <a:solidFill>
              <a:srgbClr val="0000FF"/>
            </a:solidFill>
            <a:round/>
            <a:headEnd/>
            <a:tailEnd/>
          </a:ln>
          <a:effectLst/>
        </p:spPr>
        <p:txBody>
          <a:bodyPr/>
          <a:lstStyle/>
          <a:p>
            <a:endParaRPr lang="en-US"/>
          </a:p>
        </p:txBody>
      </p:sp>
      <p:sp>
        <p:nvSpPr>
          <p:cNvPr id="110603" name="Text Box 11"/>
          <p:cNvSpPr txBox="1">
            <a:spLocks noChangeArrowheads="1"/>
          </p:cNvSpPr>
          <p:nvPr/>
        </p:nvSpPr>
        <p:spPr bwMode="auto">
          <a:xfrm>
            <a:off x="1600200" y="5410200"/>
            <a:ext cx="438150" cy="366713"/>
          </a:xfrm>
          <a:prstGeom prst="rect">
            <a:avLst/>
          </a:prstGeom>
          <a:noFill/>
          <a:ln w="9525">
            <a:noFill/>
            <a:miter lim="800000"/>
            <a:headEnd/>
            <a:tailEnd/>
          </a:ln>
          <a:effectLst/>
        </p:spPr>
        <p:txBody>
          <a:bodyPr wrap="none">
            <a:spAutoFit/>
          </a:bodyPr>
          <a:lstStyle/>
          <a:p>
            <a:r>
              <a:rPr lang="en-US">
                <a:solidFill>
                  <a:srgbClr val="0000FF"/>
                </a:solidFill>
              </a:rPr>
              <a:t>14</a:t>
            </a:r>
          </a:p>
        </p:txBody>
      </p:sp>
      <p:sp>
        <p:nvSpPr>
          <p:cNvPr id="110604" name="Text Box 12"/>
          <p:cNvSpPr txBox="1">
            <a:spLocks noChangeArrowheads="1"/>
          </p:cNvSpPr>
          <p:nvPr/>
        </p:nvSpPr>
        <p:spPr bwMode="auto">
          <a:xfrm>
            <a:off x="2514600" y="5410200"/>
            <a:ext cx="438150" cy="366713"/>
          </a:xfrm>
          <a:prstGeom prst="rect">
            <a:avLst/>
          </a:prstGeom>
          <a:noFill/>
          <a:ln w="9525">
            <a:noFill/>
            <a:miter lim="800000"/>
            <a:headEnd/>
            <a:tailEnd/>
          </a:ln>
          <a:effectLst/>
        </p:spPr>
        <p:txBody>
          <a:bodyPr>
            <a:spAutoFit/>
          </a:bodyPr>
          <a:lstStyle/>
          <a:p>
            <a:r>
              <a:rPr lang="en-US">
                <a:solidFill>
                  <a:srgbClr val="0000FF"/>
                </a:solidFill>
              </a:rPr>
              <a:t>15</a:t>
            </a:r>
          </a:p>
        </p:txBody>
      </p:sp>
      <p:sp>
        <p:nvSpPr>
          <p:cNvPr id="110605" name="Text Box 13"/>
          <p:cNvSpPr txBox="1">
            <a:spLocks noChangeArrowheads="1"/>
          </p:cNvSpPr>
          <p:nvPr/>
        </p:nvSpPr>
        <p:spPr bwMode="auto">
          <a:xfrm>
            <a:off x="3429000" y="5410200"/>
            <a:ext cx="438150" cy="366713"/>
          </a:xfrm>
          <a:prstGeom prst="rect">
            <a:avLst/>
          </a:prstGeom>
          <a:noFill/>
          <a:ln w="9525">
            <a:noFill/>
            <a:miter lim="800000"/>
            <a:headEnd/>
            <a:tailEnd/>
          </a:ln>
          <a:effectLst/>
        </p:spPr>
        <p:txBody>
          <a:bodyPr wrap="none">
            <a:spAutoFit/>
          </a:bodyPr>
          <a:lstStyle/>
          <a:p>
            <a:r>
              <a:rPr lang="en-US">
                <a:solidFill>
                  <a:srgbClr val="0000FF"/>
                </a:solidFill>
              </a:rPr>
              <a:t>16</a:t>
            </a:r>
          </a:p>
        </p:txBody>
      </p:sp>
      <p:sp>
        <p:nvSpPr>
          <p:cNvPr id="110606" name="Text Box 14"/>
          <p:cNvSpPr txBox="1">
            <a:spLocks noChangeArrowheads="1"/>
          </p:cNvSpPr>
          <p:nvPr/>
        </p:nvSpPr>
        <p:spPr bwMode="auto">
          <a:xfrm>
            <a:off x="4343400" y="5410200"/>
            <a:ext cx="438150" cy="366713"/>
          </a:xfrm>
          <a:prstGeom prst="rect">
            <a:avLst/>
          </a:prstGeom>
          <a:noFill/>
          <a:ln w="9525">
            <a:noFill/>
            <a:miter lim="800000"/>
            <a:headEnd/>
            <a:tailEnd/>
          </a:ln>
          <a:effectLst/>
        </p:spPr>
        <p:txBody>
          <a:bodyPr wrap="none">
            <a:spAutoFit/>
          </a:bodyPr>
          <a:lstStyle/>
          <a:p>
            <a:r>
              <a:rPr lang="en-US">
                <a:solidFill>
                  <a:srgbClr val="0000FF"/>
                </a:solidFill>
              </a:rPr>
              <a:t>17</a:t>
            </a:r>
          </a:p>
        </p:txBody>
      </p:sp>
      <p:sp>
        <p:nvSpPr>
          <p:cNvPr id="110607" name="Text Box 15"/>
          <p:cNvSpPr txBox="1">
            <a:spLocks noChangeArrowheads="1"/>
          </p:cNvSpPr>
          <p:nvPr/>
        </p:nvSpPr>
        <p:spPr bwMode="auto">
          <a:xfrm>
            <a:off x="5257800" y="5410200"/>
            <a:ext cx="438150" cy="366713"/>
          </a:xfrm>
          <a:prstGeom prst="rect">
            <a:avLst/>
          </a:prstGeom>
          <a:noFill/>
          <a:ln w="9525">
            <a:noFill/>
            <a:miter lim="800000"/>
            <a:headEnd/>
            <a:tailEnd/>
          </a:ln>
          <a:effectLst/>
        </p:spPr>
        <p:txBody>
          <a:bodyPr wrap="none">
            <a:spAutoFit/>
          </a:bodyPr>
          <a:lstStyle/>
          <a:p>
            <a:r>
              <a:rPr lang="en-US">
                <a:solidFill>
                  <a:srgbClr val="0000FF"/>
                </a:solidFill>
              </a:rPr>
              <a:t>18</a:t>
            </a:r>
          </a:p>
        </p:txBody>
      </p:sp>
      <p:sp>
        <p:nvSpPr>
          <p:cNvPr id="110608" name="Text Box 16"/>
          <p:cNvSpPr txBox="1">
            <a:spLocks noChangeArrowheads="1"/>
          </p:cNvSpPr>
          <p:nvPr/>
        </p:nvSpPr>
        <p:spPr bwMode="auto">
          <a:xfrm>
            <a:off x="2133600" y="6248400"/>
            <a:ext cx="1752600" cy="366713"/>
          </a:xfrm>
          <a:prstGeom prst="rect">
            <a:avLst/>
          </a:prstGeom>
          <a:noFill/>
          <a:ln w="9525">
            <a:noFill/>
            <a:miter lim="800000"/>
            <a:headEnd/>
            <a:tailEnd/>
          </a:ln>
          <a:effectLst/>
        </p:spPr>
        <p:txBody>
          <a:bodyPr>
            <a:spAutoFit/>
          </a:bodyPr>
          <a:lstStyle/>
          <a:p>
            <a:r>
              <a:rPr lang="en-US" b="1">
                <a:solidFill>
                  <a:srgbClr val="0000FF"/>
                </a:solidFill>
              </a:rPr>
              <a:t>AVIV (NISAN)</a:t>
            </a:r>
          </a:p>
        </p:txBody>
      </p:sp>
      <p:sp>
        <p:nvSpPr>
          <p:cNvPr id="110609" name="Text Box 17"/>
          <p:cNvSpPr txBox="1">
            <a:spLocks noChangeArrowheads="1"/>
          </p:cNvSpPr>
          <p:nvPr/>
        </p:nvSpPr>
        <p:spPr bwMode="auto">
          <a:xfrm>
            <a:off x="7162800" y="5410200"/>
            <a:ext cx="311150" cy="366713"/>
          </a:xfrm>
          <a:prstGeom prst="rect">
            <a:avLst/>
          </a:prstGeom>
          <a:noFill/>
          <a:ln w="9525">
            <a:noFill/>
            <a:miter lim="800000"/>
            <a:headEnd/>
            <a:tailEnd/>
          </a:ln>
          <a:effectLst/>
        </p:spPr>
        <p:txBody>
          <a:bodyPr wrap="none">
            <a:spAutoFit/>
          </a:bodyPr>
          <a:lstStyle/>
          <a:p>
            <a:r>
              <a:rPr lang="en-US">
                <a:solidFill>
                  <a:srgbClr val="0000FF"/>
                </a:solidFill>
              </a:rPr>
              <a:t>6</a:t>
            </a:r>
          </a:p>
        </p:txBody>
      </p:sp>
      <p:sp>
        <p:nvSpPr>
          <p:cNvPr id="110610" name="Text Box 18"/>
          <p:cNvSpPr txBox="1">
            <a:spLocks noChangeArrowheads="1"/>
          </p:cNvSpPr>
          <p:nvPr/>
        </p:nvSpPr>
        <p:spPr bwMode="auto">
          <a:xfrm>
            <a:off x="6934200" y="6248400"/>
            <a:ext cx="882650" cy="366713"/>
          </a:xfrm>
          <a:prstGeom prst="rect">
            <a:avLst/>
          </a:prstGeom>
          <a:noFill/>
          <a:ln w="9525">
            <a:noFill/>
            <a:miter lim="800000"/>
            <a:headEnd/>
            <a:tailEnd/>
          </a:ln>
          <a:effectLst/>
        </p:spPr>
        <p:txBody>
          <a:bodyPr wrap="none">
            <a:spAutoFit/>
          </a:bodyPr>
          <a:lstStyle/>
          <a:p>
            <a:r>
              <a:rPr lang="en-US" b="1">
                <a:solidFill>
                  <a:srgbClr val="0000FF"/>
                </a:solidFill>
              </a:rPr>
              <a:t>SIVAN</a:t>
            </a:r>
          </a:p>
        </p:txBody>
      </p:sp>
      <p:sp>
        <p:nvSpPr>
          <p:cNvPr id="110611" name="Text Box 19"/>
          <p:cNvSpPr txBox="1">
            <a:spLocks noChangeArrowheads="1"/>
          </p:cNvSpPr>
          <p:nvPr/>
        </p:nvSpPr>
        <p:spPr bwMode="auto">
          <a:xfrm>
            <a:off x="457200" y="2590800"/>
            <a:ext cx="2111375" cy="376238"/>
          </a:xfrm>
          <a:prstGeom prst="rect">
            <a:avLst/>
          </a:prstGeom>
          <a:noFill/>
          <a:ln w="9525">
            <a:solidFill>
              <a:schemeClr val="tx1"/>
            </a:solidFill>
            <a:miter lim="800000"/>
            <a:headEnd/>
            <a:tailEnd/>
          </a:ln>
          <a:effectLst/>
        </p:spPr>
        <p:txBody>
          <a:bodyPr wrap="none">
            <a:spAutoFit/>
          </a:bodyPr>
          <a:lstStyle/>
          <a:p>
            <a:r>
              <a:rPr lang="en-US" b="1">
                <a:solidFill>
                  <a:srgbClr val="FF3300"/>
                </a:solidFill>
              </a:rPr>
              <a:t>Muerte</a:t>
            </a:r>
            <a:r>
              <a:rPr lang="en-US"/>
              <a:t> del mesías</a:t>
            </a:r>
          </a:p>
        </p:txBody>
      </p:sp>
      <p:sp>
        <p:nvSpPr>
          <p:cNvPr id="110612" name="Text Box 20"/>
          <p:cNvSpPr txBox="1">
            <a:spLocks noChangeArrowheads="1"/>
          </p:cNvSpPr>
          <p:nvPr/>
        </p:nvSpPr>
        <p:spPr bwMode="auto">
          <a:xfrm>
            <a:off x="2384425" y="3192463"/>
            <a:ext cx="184150"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110613" name="Text Box 21"/>
          <p:cNvSpPr txBox="1">
            <a:spLocks noChangeArrowheads="1"/>
          </p:cNvSpPr>
          <p:nvPr/>
        </p:nvSpPr>
        <p:spPr bwMode="auto">
          <a:xfrm>
            <a:off x="1828800" y="1828800"/>
            <a:ext cx="1143000" cy="376238"/>
          </a:xfrm>
          <a:prstGeom prst="rect">
            <a:avLst/>
          </a:prstGeom>
          <a:noFill/>
          <a:ln w="9525">
            <a:solidFill>
              <a:schemeClr val="tx1"/>
            </a:solidFill>
            <a:miter lim="800000"/>
            <a:headEnd/>
            <a:tailEnd/>
          </a:ln>
          <a:effectLst/>
        </p:spPr>
        <p:txBody>
          <a:bodyPr>
            <a:spAutoFit/>
          </a:bodyPr>
          <a:lstStyle/>
          <a:p>
            <a:r>
              <a:rPr lang="en-US"/>
              <a:t>Pascua</a:t>
            </a:r>
            <a:endParaRPr lang="en-US" b="1">
              <a:solidFill>
                <a:srgbClr val="FF3300"/>
              </a:solidFill>
            </a:endParaRPr>
          </a:p>
        </p:txBody>
      </p:sp>
      <p:sp>
        <p:nvSpPr>
          <p:cNvPr id="110614" name="Line 22"/>
          <p:cNvSpPr>
            <a:spLocks noChangeShapeType="1"/>
          </p:cNvSpPr>
          <p:nvPr/>
        </p:nvSpPr>
        <p:spPr bwMode="auto">
          <a:xfrm>
            <a:off x="2743200" y="2209800"/>
            <a:ext cx="0" cy="1066800"/>
          </a:xfrm>
          <a:prstGeom prst="line">
            <a:avLst/>
          </a:prstGeom>
          <a:noFill/>
          <a:ln w="9525">
            <a:solidFill>
              <a:schemeClr val="tx1"/>
            </a:solidFill>
            <a:round/>
            <a:headEnd/>
            <a:tailEnd type="triangle" w="med" len="med"/>
          </a:ln>
          <a:effectLst/>
        </p:spPr>
        <p:txBody>
          <a:bodyPr/>
          <a:lstStyle/>
          <a:p>
            <a:endParaRPr lang="en-US"/>
          </a:p>
        </p:txBody>
      </p:sp>
      <p:sp>
        <p:nvSpPr>
          <p:cNvPr id="110615" name="Line 23"/>
          <p:cNvSpPr>
            <a:spLocks noChangeShapeType="1"/>
          </p:cNvSpPr>
          <p:nvPr/>
        </p:nvSpPr>
        <p:spPr bwMode="auto">
          <a:xfrm>
            <a:off x="1828800" y="2971800"/>
            <a:ext cx="0" cy="304800"/>
          </a:xfrm>
          <a:prstGeom prst="line">
            <a:avLst/>
          </a:prstGeom>
          <a:noFill/>
          <a:ln w="9525">
            <a:solidFill>
              <a:schemeClr val="tx1"/>
            </a:solidFill>
            <a:round/>
            <a:headEnd/>
            <a:tailEnd type="triangle" w="med" len="med"/>
          </a:ln>
          <a:effectLst/>
        </p:spPr>
        <p:txBody>
          <a:bodyPr/>
          <a:lstStyle/>
          <a:p>
            <a:endParaRPr lang="en-US"/>
          </a:p>
        </p:txBody>
      </p:sp>
      <p:sp>
        <p:nvSpPr>
          <p:cNvPr id="110616" name="Text Box 24"/>
          <p:cNvSpPr txBox="1">
            <a:spLocks noChangeArrowheads="1"/>
          </p:cNvSpPr>
          <p:nvPr/>
        </p:nvSpPr>
        <p:spPr bwMode="auto">
          <a:xfrm>
            <a:off x="3733800" y="2438400"/>
            <a:ext cx="1676400" cy="376238"/>
          </a:xfrm>
          <a:prstGeom prst="rect">
            <a:avLst/>
          </a:prstGeom>
          <a:noFill/>
          <a:ln w="9525">
            <a:solidFill>
              <a:schemeClr val="tx1"/>
            </a:solidFill>
            <a:miter lim="800000"/>
            <a:headEnd/>
            <a:tailEnd/>
          </a:ln>
          <a:effectLst/>
        </p:spPr>
        <p:txBody>
          <a:bodyPr>
            <a:spAutoFit/>
          </a:bodyPr>
          <a:lstStyle/>
          <a:p>
            <a:r>
              <a:rPr lang="en-US" b="1">
                <a:solidFill>
                  <a:srgbClr val="FF3300"/>
                </a:solidFill>
              </a:rPr>
              <a:t>Resurrección</a:t>
            </a:r>
          </a:p>
        </p:txBody>
      </p:sp>
      <p:sp>
        <p:nvSpPr>
          <p:cNvPr id="110617" name="Text Box 25"/>
          <p:cNvSpPr txBox="1">
            <a:spLocks noChangeArrowheads="1"/>
          </p:cNvSpPr>
          <p:nvPr/>
        </p:nvSpPr>
        <p:spPr bwMode="auto">
          <a:xfrm>
            <a:off x="5486400" y="2209800"/>
            <a:ext cx="2438400" cy="376238"/>
          </a:xfrm>
          <a:prstGeom prst="rect">
            <a:avLst/>
          </a:prstGeom>
          <a:noFill/>
          <a:ln w="9525">
            <a:solidFill>
              <a:schemeClr val="tx1"/>
            </a:solidFill>
            <a:miter lim="800000"/>
            <a:headEnd/>
            <a:tailEnd/>
          </a:ln>
          <a:effectLst/>
        </p:spPr>
        <p:txBody>
          <a:bodyPr>
            <a:spAutoFit/>
          </a:bodyPr>
          <a:lstStyle/>
          <a:p>
            <a:r>
              <a:rPr lang="en-US"/>
              <a:t>Ofrenda de la gavilla</a:t>
            </a:r>
          </a:p>
        </p:txBody>
      </p:sp>
      <p:sp>
        <p:nvSpPr>
          <p:cNvPr id="110618" name="Line 26"/>
          <p:cNvSpPr>
            <a:spLocks noChangeShapeType="1"/>
          </p:cNvSpPr>
          <p:nvPr/>
        </p:nvSpPr>
        <p:spPr bwMode="auto">
          <a:xfrm>
            <a:off x="5486400" y="2590800"/>
            <a:ext cx="0" cy="762000"/>
          </a:xfrm>
          <a:prstGeom prst="line">
            <a:avLst/>
          </a:prstGeom>
          <a:noFill/>
          <a:ln w="9525">
            <a:solidFill>
              <a:schemeClr val="tx1"/>
            </a:solidFill>
            <a:round/>
            <a:headEnd/>
            <a:tailEnd type="triangle" w="med" len="med"/>
          </a:ln>
          <a:effectLst/>
        </p:spPr>
        <p:txBody>
          <a:bodyPr/>
          <a:lstStyle/>
          <a:p>
            <a:endParaRPr lang="en-US"/>
          </a:p>
        </p:txBody>
      </p:sp>
      <p:sp>
        <p:nvSpPr>
          <p:cNvPr id="110619" name="Text Box 27"/>
          <p:cNvSpPr txBox="1">
            <a:spLocks noChangeArrowheads="1"/>
          </p:cNvSpPr>
          <p:nvPr/>
        </p:nvSpPr>
        <p:spPr bwMode="auto">
          <a:xfrm>
            <a:off x="6019800" y="3048000"/>
            <a:ext cx="2819400" cy="376238"/>
          </a:xfrm>
          <a:prstGeom prst="rect">
            <a:avLst/>
          </a:prstGeom>
          <a:noFill/>
          <a:ln w="9525">
            <a:solidFill>
              <a:schemeClr val="tx1"/>
            </a:solidFill>
            <a:miter lim="800000"/>
            <a:headEnd/>
            <a:tailEnd/>
          </a:ln>
          <a:effectLst/>
        </p:spPr>
        <p:txBody>
          <a:bodyPr>
            <a:spAutoFit/>
          </a:bodyPr>
          <a:lstStyle/>
          <a:p>
            <a:r>
              <a:rPr lang="en-US"/>
              <a:t>Fiesta de las semanas</a:t>
            </a:r>
          </a:p>
        </p:txBody>
      </p:sp>
      <p:sp>
        <p:nvSpPr>
          <p:cNvPr id="110620" name="Line 28"/>
          <p:cNvSpPr>
            <a:spLocks noChangeShapeType="1"/>
          </p:cNvSpPr>
          <p:nvPr/>
        </p:nvSpPr>
        <p:spPr bwMode="auto">
          <a:xfrm>
            <a:off x="7315200" y="3429000"/>
            <a:ext cx="0" cy="152400"/>
          </a:xfrm>
          <a:prstGeom prst="line">
            <a:avLst/>
          </a:prstGeom>
          <a:noFill/>
          <a:ln w="9525">
            <a:solidFill>
              <a:schemeClr val="tx1"/>
            </a:solidFill>
            <a:round/>
            <a:headEnd/>
            <a:tailEnd type="triangle" w="med" len="med"/>
          </a:ln>
          <a:effectLst/>
        </p:spPr>
        <p:txBody>
          <a:bodyPr/>
          <a:lstStyle/>
          <a:p>
            <a:endParaRPr lang="en-US"/>
          </a:p>
        </p:txBody>
      </p:sp>
      <p:sp>
        <p:nvSpPr>
          <p:cNvPr id="110621" name="Text Box 29"/>
          <p:cNvSpPr txBox="1">
            <a:spLocks noChangeArrowheads="1"/>
          </p:cNvSpPr>
          <p:nvPr/>
        </p:nvSpPr>
        <p:spPr bwMode="auto">
          <a:xfrm>
            <a:off x="1371600" y="5791200"/>
            <a:ext cx="942975" cy="304800"/>
          </a:xfrm>
          <a:prstGeom prst="rect">
            <a:avLst/>
          </a:prstGeom>
          <a:noFill/>
          <a:ln w="9525">
            <a:noFill/>
            <a:miter lim="800000"/>
            <a:headEnd/>
            <a:tailEnd/>
          </a:ln>
          <a:effectLst/>
        </p:spPr>
        <p:txBody>
          <a:bodyPr wrap="none">
            <a:spAutoFit/>
          </a:bodyPr>
          <a:lstStyle/>
          <a:p>
            <a:r>
              <a:rPr lang="en-US" sz="1400">
                <a:solidFill>
                  <a:srgbClr val="FF3300"/>
                </a:solidFill>
              </a:rPr>
              <a:t>miércoles</a:t>
            </a:r>
          </a:p>
        </p:txBody>
      </p:sp>
      <p:sp>
        <p:nvSpPr>
          <p:cNvPr id="110622" name="Text Box 30"/>
          <p:cNvSpPr txBox="1">
            <a:spLocks noChangeArrowheads="1"/>
          </p:cNvSpPr>
          <p:nvPr/>
        </p:nvSpPr>
        <p:spPr bwMode="auto">
          <a:xfrm>
            <a:off x="2438400" y="5791200"/>
            <a:ext cx="696913" cy="304800"/>
          </a:xfrm>
          <a:prstGeom prst="rect">
            <a:avLst/>
          </a:prstGeom>
          <a:noFill/>
          <a:ln w="9525">
            <a:noFill/>
            <a:miter lim="800000"/>
            <a:headEnd/>
            <a:tailEnd/>
          </a:ln>
          <a:effectLst/>
        </p:spPr>
        <p:txBody>
          <a:bodyPr wrap="none">
            <a:spAutoFit/>
          </a:bodyPr>
          <a:lstStyle/>
          <a:p>
            <a:r>
              <a:rPr lang="en-US" sz="1400">
                <a:solidFill>
                  <a:srgbClr val="FF3300"/>
                </a:solidFill>
              </a:rPr>
              <a:t>jueves</a:t>
            </a:r>
          </a:p>
        </p:txBody>
      </p:sp>
      <p:sp>
        <p:nvSpPr>
          <p:cNvPr id="110623" name="Text Box 31"/>
          <p:cNvSpPr txBox="1">
            <a:spLocks noChangeArrowheads="1"/>
          </p:cNvSpPr>
          <p:nvPr/>
        </p:nvSpPr>
        <p:spPr bwMode="auto">
          <a:xfrm>
            <a:off x="3352800" y="5791200"/>
            <a:ext cx="755650" cy="304800"/>
          </a:xfrm>
          <a:prstGeom prst="rect">
            <a:avLst/>
          </a:prstGeom>
          <a:noFill/>
          <a:ln w="9525">
            <a:noFill/>
            <a:miter lim="800000"/>
            <a:headEnd/>
            <a:tailEnd/>
          </a:ln>
          <a:effectLst/>
        </p:spPr>
        <p:txBody>
          <a:bodyPr wrap="none">
            <a:spAutoFit/>
          </a:bodyPr>
          <a:lstStyle/>
          <a:p>
            <a:r>
              <a:rPr lang="en-US" sz="1400">
                <a:solidFill>
                  <a:srgbClr val="FF3300"/>
                </a:solidFill>
              </a:rPr>
              <a:t>viernes</a:t>
            </a:r>
          </a:p>
        </p:txBody>
      </p:sp>
      <p:sp>
        <p:nvSpPr>
          <p:cNvPr id="110624" name="Text Box 32"/>
          <p:cNvSpPr txBox="1">
            <a:spLocks noChangeArrowheads="1"/>
          </p:cNvSpPr>
          <p:nvPr/>
        </p:nvSpPr>
        <p:spPr bwMode="auto">
          <a:xfrm>
            <a:off x="4267200" y="5791200"/>
            <a:ext cx="765175" cy="304800"/>
          </a:xfrm>
          <a:prstGeom prst="rect">
            <a:avLst/>
          </a:prstGeom>
          <a:noFill/>
          <a:ln w="9525">
            <a:noFill/>
            <a:miter lim="800000"/>
            <a:headEnd/>
            <a:tailEnd/>
          </a:ln>
          <a:effectLst/>
        </p:spPr>
        <p:txBody>
          <a:bodyPr wrap="none">
            <a:spAutoFit/>
          </a:bodyPr>
          <a:lstStyle/>
          <a:p>
            <a:r>
              <a:rPr lang="en-US" sz="1400">
                <a:solidFill>
                  <a:srgbClr val="FF3300"/>
                </a:solidFill>
              </a:rPr>
              <a:t>sábado</a:t>
            </a:r>
          </a:p>
        </p:txBody>
      </p:sp>
      <p:sp>
        <p:nvSpPr>
          <p:cNvPr id="110625" name="Text Box 33"/>
          <p:cNvSpPr txBox="1">
            <a:spLocks noChangeArrowheads="1"/>
          </p:cNvSpPr>
          <p:nvPr/>
        </p:nvSpPr>
        <p:spPr bwMode="auto">
          <a:xfrm>
            <a:off x="5105400" y="5791200"/>
            <a:ext cx="863600" cy="304800"/>
          </a:xfrm>
          <a:prstGeom prst="rect">
            <a:avLst/>
          </a:prstGeom>
          <a:noFill/>
          <a:ln w="9525">
            <a:noFill/>
            <a:miter lim="800000"/>
            <a:headEnd/>
            <a:tailEnd/>
          </a:ln>
          <a:effectLst/>
        </p:spPr>
        <p:txBody>
          <a:bodyPr wrap="none">
            <a:spAutoFit/>
          </a:bodyPr>
          <a:lstStyle/>
          <a:p>
            <a:r>
              <a:rPr lang="en-US" sz="1400">
                <a:solidFill>
                  <a:srgbClr val="FF3300"/>
                </a:solidFill>
              </a:rPr>
              <a:t>domingo</a:t>
            </a:r>
          </a:p>
        </p:txBody>
      </p:sp>
      <p:sp>
        <p:nvSpPr>
          <p:cNvPr id="110626" name="Text Box 34"/>
          <p:cNvSpPr txBox="1">
            <a:spLocks noChangeArrowheads="1"/>
          </p:cNvSpPr>
          <p:nvPr/>
        </p:nvSpPr>
        <p:spPr bwMode="auto">
          <a:xfrm>
            <a:off x="6934200" y="5791200"/>
            <a:ext cx="863600" cy="304800"/>
          </a:xfrm>
          <a:prstGeom prst="rect">
            <a:avLst/>
          </a:prstGeom>
          <a:noFill/>
          <a:ln w="9525">
            <a:noFill/>
            <a:miter lim="800000"/>
            <a:headEnd/>
            <a:tailEnd/>
          </a:ln>
          <a:effectLst/>
        </p:spPr>
        <p:txBody>
          <a:bodyPr wrap="none">
            <a:spAutoFit/>
          </a:bodyPr>
          <a:lstStyle/>
          <a:p>
            <a:r>
              <a:rPr lang="en-US" sz="1400">
                <a:solidFill>
                  <a:srgbClr val="FF3300"/>
                </a:solidFill>
              </a:rPr>
              <a:t>domingo</a:t>
            </a:r>
          </a:p>
        </p:txBody>
      </p:sp>
      <p:sp>
        <p:nvSpPr>
          <p:cNvPr id="110627" name="Line 35"/>
          <p:cNvSpPr>
            <a:spLocks noChangeShapeType="1"/>
          </p:cNvSpPr>
          <p:nvPr/>
        </p:nvSpPr>
        <p:spPr bwMode="auto">
          <a:xfrm>
            <a:off x="4572000" y="2895600"/>
            <a:ext cx="0" cy="457200"/>
          </a:xfrm>
          <a:prstGeom prst="line">
            <a:avLst/>
          </a:prstGeom>
          <a:noFill/>
          <a:ln w="9525">
            <a:solidFill>
              <a:schemeClr val="tx1"/>
            </a:solidFill>
            <a:round/>
            <a:headEnd/>
            <a:tailEnd type="triangle" w="med" len="med"/>
          </a:ln>
          <a:effectLst/>
        </p:spPr>
        <p:txBody>
          <a:bodyPr/>
          <a:lstStyle/>
          <a:p>
            <a:endParaRPr lang="en-US"/>
          </a:p>
        </p:txBody>
      </p:sp>
      <p:sp>
        <p:nvSpPr>
          <p:cNvPr id="110628" name="Oval 36"/>
          <p:cNvSpPr>
            <a:spLocks noChangeArrowheads="1"/>
          </p:cNvSpPr>
          <p:nvPr/>
        </p:nvSpPr>
        <p:spPr bwMode="auto">
          <a:xfrm>
            <a:off x="2590800" y="3886200"/>
            <a:ext cx="2133600" cy="304800"/>
          </a:xfrm>
          <a:prstGeom prst="ellipse">
            <a:avLst/>
          </a:prstGeom>
          <a:solidFill>
            <a:schemeClr val="accent1">
              <a:alpha val="0"/>
            </a:schemeClr>
          </a:solidFill>
          <a:ln w="38100">
            <a:solidFill>
              <a:srgbClr val="FF0000"/>
            </a:solidFill>
            <a:round/>
            <a:headEnd/>
            <a:tailEnd/>
          </a:ln>
          <a:effectLst/>
        </p:spPr>
        <p:txBody>
          <a:bodyPr wrap="none" anchor="ctr"/>
          <a:lstStyle/>
          <a:p>
            <a:pPr algn="ctr"/>
            <a:r>
              <a:rPr lang="en-US" b="1">
                <a:solidFill>
                  <a:srgbClr val="FF3300"/>
                </a:solidFill>
              </a:rPr>
              <a:t>3 días</a:t>
            </a:r>
          </a:p>
        </p:txBody>
      </p:sp>
      <p:sp>
        <p:nvSpPr>
          <p:cNvPr id="110630" name="Oval 38"/>
          <p:cNvSpPr>
            <a:spLocks noChangeArrowheads="1"/>
          </p:cNvSpPr>
          <p:nvPr/>
        </p:nvSpPr>
        <p:spPr bwMode="auto">
          <a:xfrm>
            <a:off x="1752600" y="4572000"/>
            <a:ext cx="2057400" cy="457200"/>
          </a:xfrm>
          <a:prstGeom prst="ellipse">
            <a:avLst/>
          </a:prstGeom>
          <a:solidFill>
            <a:schemeClr val="accent1">
              <a:alpha val="0"/>
            </a:schemeClr>
          </a:solidFill>
          <a:ln w="38100">
            <a:solidFill>
              <a:srgbClr val="FF0000"/>
            </a:solidFill>
            <a:round/>
            <a:headEnd/>
            <a:tailEnd/>
          </a:ln>
          <a:effectLst/>
        </p:spPr>
        <p:txBody>
          <a:bodyPr wrap="none" anchor="ctr"/>
          <a:lstStyle/>
          <a:p>
            <a:pPr algn="ctr"/>
            <a:r>
              <a:rPr lang="en-US" b="1">
                <a:solidFill>
                  <a:srgbClr val="FF3300"/>
                </a:solidFill>
              </a:rPr>
              <a:t>3 noches</a:t>
            </a:r>
          </a:p>
        </p:txBody>
      </p:sp>
      <p:sp>
        <p:nvSpPr>
          <p:cNvPr id="110632" name="Text Box 40"/>
          <p:cNvSpPr txBox="1">
            <a:spLocks noChangeArrowheads="1"/>
          </p:cNvSpPr>
          <p:nvPr/>
        </p:nvSpPr>
        <p:spPr bwMode="auto">
          <a:xfrm>
            <a:off x="3200400" y="1600200"/>
            <a:ext cx="3581400" cy="376238"/>
          </a:xfrm>
          <a:prstGeom prst="rect">
            <a:avLst/>
          </a:prstGeom>
          <a:noFill/>
          <a:ln w="9525">
            <a:solidFill>
              <a:schemeClr val="tx1"/>
            </a:solidFill>
            <a:miter lim="800000"/>
            <a:headEnd/>
            <a:tailEnd/>
          </a:ln>
          <a:effectLst/>
        </p:spPr>
        <p:txBody>
          <a:bodyPr>
            <a:spAutoFit/>
          </a:bodyPr>
          <a:lstStyle/>
          <a:p>
            <a:r>
              <a:rPr lang="en-US"/>
              <a:t>Mujeres compran especias</a:t>
            </a:r>
          </a:p>
        </p:txBody>
      </p:sp>
      <p:sp>
        <p:nvSpPr>
          <p:cNvPr id="110633" name="Line 41"/>
          <p:cNvSpPr>
            <a:spLocks noChangeShapeType="1"/>
          </p:cNvSpPr>
          <p:nvPr/>
        </p:nvSpPr>
        <p:spPr bwMode="auto">
          <a:xfrm>
            <a:off x="3657600" y="1981200"/>
            <a:ext cx="0" cy="1295400"/>
          </a:xfrm>
          <a:prstGeom prst="line">
            <a:avLst/>
          </a:prstGeom>
          <a:noFill/>
          <a:ln w="9525">
            <a:solidFill>
              <a:schemeClr val="tx1"/>
            </a:solidFill>
            <a:round/>
            <a:headEnd/>
            <a:tailEnd type="triangle" w="med" len="med"/>
          </a:ln>
          <a:effectLst/>
        </p:spPr>
        <p:txBody>
          <a:bodyPr/>
          <a:lstStyle/>
          <a:p>
            <a:endParaRPr lang="en-US"/>
          </a:p>
        </p:txBody>
      </p:sp>
      <p:sp>
        <p:nvSpPr>
          <p:cNvPr id="110634" name="Oval 42"/>
          <p:cNvSpPr>
            <a:spLocks noChangeArrowheads="1"/>
          </p:cNvSpPr>
          <p:nvPr/>
        </p:nvSpPr>
        <p:spPr bwMode="auto">
          <a:xfrm>
            <a:off x="5334000" y="4495800"/>
            <a:ext cx="2209800" cy="457200"/>
          </a:xfrm>
          <a:prstGeom prst="ellipse">
            <a:avLst/>
          </a:prstGeom>
          <a:solidFill>
            <a:schemeClr val="accent1">
              <a:alpha val="0"/>
            </a:schemeClr>
          </a:solidFill>
          <a:ln w="38100">
            <a:solidFill>
              <a:srgbClr val="FF0000"/>
            </a:solidFill>
            <a:round/>
            <a:headEnd/>
            <a:tailEnd/>
          </a:ln>
          <a:effectLst/>
        </p:spPr>
        <p:txBody>
          <a:bodyPr wrap="none" anchor="ctr"/>
          <a:lstStyle/>
          <a:p>
            <a:pPr algn="ctr"/>
            <a:r>
              <a:rPr lang="en-US" b="1">
                <a:solidFill>
                  <a:srgbClr val="FF3300"/>
                </a:solidFill>
              </a:rPr>
              <a:t>50 días</a:t>
            </a:r>
          </a:p>
        </p:txBody>
      </p:sp>
      <p:sp>
        <p:nvSpPr>
          <p:cNvPr id="110636" name="Text Box 44"/>
          <p:cNvSpPr txBox="1">
            <a:spLocks noChangeArrowheads="1"/>
          </p:cNvSpPr>
          <p:nvPr/>
        </p:nvSpPr>
        <p:spPr bwMode="auto">
          <a:xfrm>
            <a:off x="3641725" y="341313"/>
            <a:ext cx="4302125" cy="641350"/>
          </a:xfrm>
          <a:prstGeom prst="rect">
            <a:avLst/>
          </a:prstGeom>
          <a:noFill/>
          <a:ln w="9525">
            <a:noFill/>
            <a:miter lim="800000"/>
            <a:headEnd/>
            <a:tailEnd/>
          </a:ln>
          <a:effectLst/>
        </p:spPr>
        <p:txBody>
          <a:bodyPr wrap="none">
            <a:spAutoFit/>
          </a:bodyPr>
          <a:lstStyle/>
          <a:p>
            <a:pPr>
              <a:buFontTx/>
              <a:buChar char="•"/>
            </a:pPr>
            <a:r>
              <a:rPr lang="en-US">
                <a:solidFill>
                  <a:srgbClr val="FF3300"/>
                </a:solidFill>
              </a:rPr>
              <a:t> 2 días de reposo (anual y semanal)</a:t>
            </a:r>
          </a:p>
          <a:p>
            <a:pPr>
              <a:buFontTx/>
              <a:buChar char="•"/>
            </a:pPr>
            <a:r>
              <a:rPr lang="en-US">
                <a:solidFill>
                  <a:srgbClr val="FF3300"/>
                </a:solidFill>
              </a:rPr>
              <a:t> El día comienza al anochecer (6:00pm)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t>Hipótesis</a:t>
            </a:r>
          </a:p>
        </p:txBody>
      </p:sp>
      <p:sp>
        <p:nvSpPr>
          <p:cNvPr id="113667" name="Rectangle 3"/>
          <p:cNvSpPr>
            <a:spLocks noGrp="1" noChangeArrowheads="1"/>
          </p:cNvSpPr>
          <p:nvPr>
            <p:ph type="body" idx="1"/>
          </p:nvPr>
        </p:nvSpPr>
        <p:spPr/>
        <p:txBody>
          <a:bodyPr/>
          <a:lstStyle/>
          <a:p>
            <a:r>
              <a:rPr lang="en-US"/>
              <a:t>El mesías murió un miércoles y resucitó el sábado.</a:t>
            </a:r>
          </a:p>
          <a:p>
            <a:r>
              <a:rPr lang="en-US"/>
              <a:t>La frase “primer día de la semana” en los relatos de la resurreción del mesías en los evangelios es incorrecta, mal traducida.</a:t>
            </a:r>
          </a:p>
          <a:p>
            <a:r>
              <a:rPr lang="en-US"/>
              <a:t>La cuenta de Omer comienza domingo.</a:t>
            </a:r>
          </a:p>
          <a:p>
            <a:r>
              <a:rPr lang="en-US"/>
              <a:t>La fiesta de las semanas (pentecostés) se celebra domingo.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Corrección</a:t>
            </a:r>
          </a:p>
        </p:txBody>
      </p:sp>
      <p:sp>
        <p:nvSpPr>
          <p:cNvPr id="114691" name="Rectangle 3"/>
          <p:cNvSpPr>
            <a:spLocks noGrp="1" noChangeArrowheads="1"/>
          </p:cNvSpPr>
          <p:nvPr>
            <p:ph type="body" idx="1"/>
          </p:nvPr>
        </p:nvSpPr>
        <p:spPr/>
        <p:txBody>
          <a:bodyPr/>
          <a:lstStyle/>
          <a:p>
            <a:pPr>
              <a:lnSpc>
                <a:spcPct val="90000"/>
              </a:lnSpc>
            </a:pPr>
            <a:r>
              <a:rPr lang="en-US" sz="2100"/>
              <a:t>Para conocer correctamente la cronología de los hechos hay que entender primeramente que el calendario hebreo es un calendario lunar y no solar como el nuestro.</a:t>
            </a:r>
          </a:p>
          <a:p>
            <a:pPr>
              <a:lnSpc>
                <a:spcPct val="90000"/>
              </a:lnSpc>
            </a:pPr>
            <a:r>
              <a:rPr lang="en-US" sz="2100"/>
              <a:t>También hay que entender que la manera de contar de los antiguos es diferente a la nuestra donde una parte de un día (mes o año) es contado como un día (mes o año) entero.</a:t>
            </a:r>
          </a:p>
          <a:p>
            <a:pPr>
              <a:lnSpc>
                <a:spcPct val="90000"/>
              </a:lnSpc>
            </a:pPr>
            <a:r>
              <a:rPr lang="en-US" sz="2100"/>
              <a:t>Teniendo esto presente veremos que el Mesías comió la Pesaj (“Pascua”) al caer el sol del día 14 y comenzar el día 15 de Aviv, esa misma noche del comienzo del 15 fue arrestado y en la mañana crucificado. Rápidamente sus discípulos lo bajaron del madero y lo pusieron en un sepulcro antes que cayese el sol del día 15 y comenzara el Shabat en el día 16. Luego del Shabat, el primer día de la semana, el 17, las mujeres lo ven, cumpliéndose así los 3 días que estaría en el vientre de la tierra.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t>Calendario Hebreo – calendario lunar</a:t>
            </a:r>
          </a:p>
        </p:txBody>
      </p:sp>
      <p:sp>
        <p:nvSpPr>
          <p:cNvPr id="131075" name="Rectangle 3"/>
          <p:cNvSpPr>
            <a:spLocks noGrp="1" noChangeArrowheads="1"/>
          </p:cNvSpPr>
          <p:nvPr>
            <p:ph type="body" idx="1"/>
          </p:nvPr>
        </p:nvSpPr>
        <p:spPr/>
        <p:txBody>
          <a:bodyPr/>
          <a:lstStyle/>
          <a:p>
            <a:pPr>
              <a:lnSpc>
                <a:spcPct val="90000"/>
              </a:lnSpc>
            </a:pPr>
            <a:r>
              <a:rPr lang="en-US" sz="2600"/>
              <a:t>El comienzo del mes es señalado por la luna nueva (rosh jodesh). Exodo 12:2</a:t>
            </a:r>
          </a:p>
          <a:p>
            <a:pPr>
              <a:lnSpc>
                <a:spcPct val="90000"/>
              </a:lnSpc>
            </a:pPr>
            <a:r>
              <a:rPr lang="en-US" sz="2600"/>
              <a:t>Luna Nueva es cuando la luna NO se ve, y esto solo ocurre uno o dos días.  1 Samuel 20:5,27,34</a:t>
            </a:r>
          </a:p>
          <a:p>
            <a:pPr>
              <a:lnSpc>
                <a:spcPct val="90000"/>
              </a:lnSpc>
            </a:pPr>
            <a:r>
              <a:rPr lang="en-US" sz="2600"/>
              <a:t>Los días de luna nueva no son parte de la semana. Ezequiel 46:1</a:t>
            </a:r>
          </a:p>
          <a:p>
            <a:pPr>
              <a:lnSpc>
                <a:spcPct val="90000"/>
              </a:lnSpc>
            </a:pPr>
            <a:r>
              <a:rPr lang="en-US" sz="2600"/>
              <a:t>La primera creciente marca el comienzo de la semana (shavua), el ciclo de siete (sheva) días, que de acuerdo con la luna cada Shabat coincidiria con una fase lunar (creciente, luna llena, menguante, cuarto creciente)</a:t>
            </a:r>
          </a:p>
          <a:p>
            <a:pPr>
              <a:lnSpc>
                <a:spcPct val="90000"/>
              </a:lnSpc>
            </a:pPr>
            <a:endParaRPr lang="en-US" sz="26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Grp="1" noChangeArrowheads="1"/>
          </p:cNvSpPr>
          <p:nvPr>
            <p:ph type="title"/>
          </p:nvPr>
        </p:nvSpPr>
        <p:spPr/>
        <p:txBody>
          <a:bodyPr/>
          <a:lstStyle/>
          <a:p>
            <a:r>
              <a:rPr lang="en-US"/>
              <a:t>Calendario Hebreo</a:t>
            </a:r>
          </a:p>
        </p:txBody>
      </p:sp>
      <p:pic>
        <p:nvPicPr>
          <p:cNvPr id="126981" name="Picture 5" descr="ScreenHunter_33"/>
          <p:cNvPicPr>
            <a:picLocks noChangeAspect="1" noChangeArrowheads="1"/>
          </p:cNvPicPr>
          <p:nvPr/>
        </p:nvPicPr>
        <p:blipFill>
          <a:blip r:embed="rId2" cstate="print"/>
          <a:srcRect/>
          <a:stretch>
            <a:fillRect/>
          </a:stretch>
        </p:blipFill>
        <p:spPr bwMode="auto">
          <a:xfrm>
            <a:off x="671513" y="1585913"/>
            <a:ext cx="7800975" cy="368617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Rectangle 4"/>
          <p:cNvSpPr>
            <a:spLocks noGrp="1" noChangeArrowheads="1"/>
          </p:cNvSpPr>
          <p:nvPr>
            <p:ph type="title"/>
          </p:nvPr>
        </p:nvSpPr>
        <p:spPr/>
        <p:txBody>
          <a:bodyPr/>
          <a:lstStyle/>
          <a:p>
            <a:r>
              <a:rPr lang="en-US"/>
              <a:t>Calendario Hebreo</a:t>
            </a:r>
          </a:p>
        </p:txBody>
      </p:sp>
      <p:pic>
        <p:nvPicPr>
          <p:cNvPr id="129029" name="Picture 5" descr="ScreenHunter_34"/>
          <p:cNvPicPr>
            <a:picLocks noChangeAspect="1" noChangeArrowheads="1"/>
          </p:cNvPicPr>
          <p:nvPr/>
        </p:nvPicPr>
        <p:blipFill>
          <a:blip r:embed="rId2" cstate="print"/>
          <a:srcRect/>
          <a:stretch>
            <a:fillRect/>
          </a:stretch>
        </p:blipFill>
        <p:spPr bwMode="auto">
          <a:xfrm>
            <a:off x="876300" y="1843088"/>
            <a:ext cx="7391400" cy="317182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073" name="Rectangle 241"/>
          <p:cNvSpPr>
            <a:spLocks noGrp="1" noChangeArrowheads="1"/>
          </p:cNvSpPr>
          <p:nvPr>
            <p:ph type="title"/>
          </p:nvPr>
        </p:nvSpPr>
        <p:spPr/>
        <p:txBody>
          <a:bodyPr/>
          <a:lstStyle/>
          <a:p>
            <a:r>
              <a:rPr lang="en-US"/>
              <a:t>Comienzo del Maná (Exodo 16:1-22)</a:t>
            </a:r>
          </a:p>
        </p:txBody>
      </p:sp>
      <p:graphicFrame>
        <p:nvGraphicFramePr>
          <p:cNvPr id="121075" name="Group 243"/>
          <p:cNvGraphicFramePr>
            <a:graphicFrameLocks noGrp="1"/>
          </p:cNvGraphicFramePr>
          <p:nvPr>
            <p:ph idx="1"/>
          </p:nvPr>
        </p:nvGraphicFramePr>
        <p:xfrm>
          <a:off x="457200" y="1600200"/>
          <a:ext cx="8229600" cy="4585336"/>
        </p:xfrm>
        <a:graphic>
          <a:graphicData uri="http://schemas.openxmlformats.org/drawingml/2006/table">
            <a:tbl>
              <a:tblPr/>
              <a:tblGrid>
                <a:gridCol w="1093788"/>
                <a:gridCol w="976312"/>
                <a:gridCol w="963613"/>
                <a:gridCol w="976312"/>
                <a:gridCol w="962025"/>
                <a:gridCol w="992188"/>
                <a:gridCol w="963612"/>
                <a:gridCol w="1301750"/>
              </a:tblGrid>
              <a:tr h="6921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100" b="1" i="0" u="none" strike="noStrike" cap="none" normalizeH="0" baseline="0" smtClean="0">
                          <a:ln>
                            <a:noFill/>
                          </a:ln>
                          <a:solidFill>
                            <a:srgbClr val="008000"/>
                          </a:solidFill>
                          <a:effectLst/>
                          <a:latin typeface="Arial Narrow" pitchFamily="34" charset="0"/>
                        </a:rPr>
                        <a:t>CABEZA DEL MES</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gridSpan="7">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smtClean="0">
                          <a:ln>
                            <a:noFill/>
                          </a:ln>
                          <a:solidFill>
                            <a:srgbClr val="0000FF"/>
                          </a:solidFill>
                          <a:effectLst/>
                          <a:latin typeface="Arial Narrow" pitchFamily="34" charset="0"/>
                        </a:rPr>
                        <a:t>DIAS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112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8000"/>
                          </a:solidFill>
                          <a:effectLst/>
                          <a:latin typeface="Goudy Old Style" pitchFamily="18" charset="0"/>
                        </a:rPr>
                        <a:t> </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8000"/>
                          </a:solidFill>
                          <a:effectLst/>
                          <a:latin typeface="Goudy Old Style" pitchFamily="18" charset="0"/>
                        </a:rPr>
                        <a:t>ROSH</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8000"/>
                          </a:solidFill>
                          <a:effectLst/>
                          <a:latin typeface="Goudy Old Style" pitchFamily="18" charset="0"/>
                        </a:rPr>
                        <a:t>JODESH</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RISHON</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1er</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SHENI</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2do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SHLISHI</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3er</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RVII</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4to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JAMISHI</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5to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SHISHI</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6to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 </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SHABAT</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Arial Narrow" pitchFamily="34" charset="0"/>
                        </a:rPr>
                        <a:t>7mo</a:t>
                      </a:r>
                      <a:r>
                        <a:rPr kumimoji="0" lang="es-ES_tradnl" sz="8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5683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a:t>
                      </a:r>
                      <a:r>
                        <a:rPr kumimoji="0" lang="es-ES_tradnl" sz="1600" b="0" i="0" u="none" strike="noStrike" cap="none" normalizeH="0" baseline="0" smtClean="0">
                          <a:ln>
                            <a:noFill/>
                          </a:ln>
                          <a:solidFill>
                            <a:srgbClr val="333333"/>
                          </a:solidFill>
                          <a:effectLst/>
                          <a:latin typeface="Moon Phases"/>
                        </a:rPr>
                        <a:t>*</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a:t>
                      </a:r>
                      <a:r>
                        <a:rPr kumimoji="0" lang="es-ES_tradnl" sz="1600" b="0" i="0" u="none" strike="noStrike" cap="none" normalizeH="0" baseline="0" smtClean="0">
                          <a:ln>
                            <a:noFill/>
                          </a:ln>
                          <a:solidFill>
                            <a:srgbClr val="333333"/>
                          </a:solidFill>
                          <a:effectLst/>
                          <a:latin typeface="Moon Phases"/>
                        </a:rPr>
                        <a:t>C</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3</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4</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5</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6</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7</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8</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849313">
                <a:tc rowSpan="3">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300" b="0" i="0" u="none" strike="noStrike" cap="none" normalizeH="0" baseline="0" smtClean="0">
                          <a:ln>
                            <a:noFill/>
                          </a:ln>
                          <a:solidFill>
                            <a:schemeClr val="tx1"/>
                          </a:solidFill>
                          <a:effectLst/>
                          <a:latin typeface="Goudy Old Style" pitchFamily="18" charset="0"/>
                        </a:rPr>
                        <a:t> </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9</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10</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11</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12</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13</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8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14 </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accent2"/>
                          </a:solidFill>
                          <a:effectLst/>
                          <a:latin typeface="Arial" pitchFamily="34" charset="0"/>
                          <a:cs typeface="Arial" pitchFamily="34" charset="0"/>
                        </a:rPr>
                        <a:t>15</a:t>
                      </a:r>
                      <a:endParaRPr kumimoji="0" lang="en-US" sz="1100" b="0" i="0" u="none" strike="noStrike" cap="none" normalizeH="0" baseline="0" smtClean="0">
                        <a:ln>
                          <a:noFill/>
                        </a:ln>
                        <a:solidFill>
                          <a:schemeClr val="accent2"/>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_tradnl" sz="1400" b="0" i="0" u="none" strike="noStrike" cap="none" normalizeH="0" baseline="0" smtClean="0">
                          <a:ln>
                            <a:noFill/>
                          </a:ln>
                          <a:solidFill>
                            <a:schemeClr val="accent2"/>
                          </a:solidFill>
                          <a:effectLst/>
                          <a:latin typeface="Arial Narrow" pitchFamily="34" charset="0"/>
                        </a:rPr>
                        <a:t>Llegaron a Sin</a:t>
                      </a:r>
                      <a:r>
                        <a:rPr kumimoji="0" lang="es-ES_tradnl" sz="1600" b="0" i="0" u="none" strike="noStrike" cap="none" normalizeH="0" baseline="0" smtClean="0">
                          <a:ln>
                            <a:noFill/>
                          </a:ln>
                          <a:solidFill>
                            <a:srgbClr val="FF3300"/>
                          </a:solidFill>
                          <a:effectLst/>
                          <a:latin typeface="Arial" pitchFamily="34" charset="0"/>
                          <a:cs typeface="Arial" pitchFamily="34" charset="0"/>
                        </a:rPr>
                        <a:t> </a:t>
                      </a:r>
                      <a:endParaRPr kumimoji="0" lang="en-US" sz="1800" b="0" i="0" u="none" strike="noStrike" cap="none" normalizeH="0" baseline="0" smtClean="0">
                        <a:ln>
                          <a:noFill/>
                        </a:ln>
                        <a:solidFill>
                          <a:srgbClr val="FF3300"/>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920750">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0000FF"/>
                          </a:solidFill>
                          <a:effectLst/>
                          <a:latin typeface="Arial" pitchFamily="34" charset="0"/>
                          <a:cs typeface="Arial" pitchFamily="34" charset="0"/>
                        </a:rPr>
                        <a:t>16 </a:t>
                      </a:r>
                      <a:endParaRPr kumimoji="0" lang="en-US" sz="1100" b="0" i="0" u="none" strike="noStrike" cap="none" normalizeH="0" baseline="0" smtClean="0">
                        <a:ln>
                          <a:noFill/>
                        </a:ln>
                        <a:solidFill>
                          <a:srgbClr val="0000FF"/>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1400" b="0" i="0" u="none" strike="noStrike" cap="none" normalizeH="0" baseline="0" smtClean="0">
                          <a:ln>
                            <a:noFill/>
                          </a:ln>
                          <a:solidFill>
                            <a:srgbClr val="0000FF"/>
                          </a:solidFill>
                          <a:effectLst/>
                          <a:latin typeface="Arial Narrow" pitchFamily="34" charset="0"/>
                        </a:rPr>
                        <a:t>Comienza el Mana</a:t>
                      </a:r>
                      <a:endParaRPr kumimoji="0" lang="es-ES_tradnl" sz="1400" b="0" i="0" u="none" strike="noStrike" cap="none" normalizeH="0" baseline="0" smtClean="0">
                        <a:ln>
                          <a:noFill/>
                        </a:ln>
                        <a:solidFill>
                          <a:srgbClr val="0000FF"/>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17</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18</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19</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20</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CC3300"/>
                          </a:solidFill>
                          <a:effectLst/>
                          <a:latin typeface="Arial" pitchFamily="34" charset="0"/>
                          <a:cs typeface="Arial" pitchFamily="34" charset="0"/>
                        </a:rPr>
                        <a:t>21</a:t>
                      </a:r>
                      <a:endParaRPr kumimoji="0" lang="en-US" sz="1100" b="0" i="0" u="none" strike="noStrike" cap="none" normalizeH="0" baseline="0" smtClean="0">
                        <a:ln>
                          <a:noFill/>
                        </a:ln>
                        <a:solidFill>
                          <a:srgbClr val="CC3300"/>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_tradnl" sz="1400" b="0" i="0" u="none" strike="noStrike" cap="none" normalizeH="0" baseline="0" smtClean="0">
                          <a:ln>
                            <a:noFill/>
                          </a:ln>
                          <a:solidFill>
                            <a:srgbClr val="CC3300"/>
                          </a:solidFill>
                          <a:effectLst/>
                          <a:latin typeface="Arial Narrow" pitchFamily="34" charset="0"/>
                        </a:rPr>
                        <a:t>Día Sexto</a:t>
                      </a:r>
                      <a:endParaRPr kumimoji="0" lang="es-ES_tradnl" sz="1400" b="0" i="0" u="none" strike="noStrike" cap="none" normalizeH="0" baseline="0" smtClean="0">
                        <a:ln>
                          <a:noFill/>
                        </a:ln>
                        <a:solidFill>
                          <a:srgbClr val="CC3300"/>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22</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333333"/>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388938">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 23</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24</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25</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26</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27</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28</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29</a:t>
                      </a:r>
                      <a:endParaRPr kumimoji="0" lang="en-US" sz="11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Comienzo del Maná (Exodo 16:23,25)</a:t>
            </a:r>
          </a:p>
        </p:txBody>
      </p:sp>
      <p:graphicFrame>
        <p:nvGraphicFramePr>
          <p:cNvPr id="124143" name="Group 239"/>
          <p:cNvGraphicFramePr>
            <a:graphicFrameLocks noGrp="1"/>
          </p:cNvGraphicFramePr>
          <p:nvPr>
            <p:ph idx="1"/>
          </p:nvPr>
        </p:nvGraphicFramePr>
        <p:xfrm>
          <a:off x="457200" y="1600200"/>
          <a:ext cx="8229600" cy="4530727"/>
        </p:xfrm>
        <a:graphic>
          <a:graphicData uri="http://schemas.openxmlformats.org/drawingml/2006/table">
            <a:tbl>
              <a:tblPr/>
              <a:tblGrid>
                <a:gridCol w="1093788"/>
                <a:gridCol w="976312"/>
                <a:gridCol w="963613"/>
                <a:gridCol w="976312"/>
                <a:gridCol w="962025"/>
                <a:gridCol w="992188"/>
                <a:gridCol w="963612"/>
                <a:gridCol w="1301750"/>
              </a:tblGrid>
              <a:tr h="6762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100" b="1" i="0" u="none" strike="noStrike" cap="none" normalizeH="0" baseline="0" smtClean="0">
                          <a:ln>
                            <a:noFill/>
                          </a:ln>
                          <a:solidFill>
                            <a:srgbClr val="008000"/>
                          </a:solidFill>
                          <a:effectLst/>
                          <a:latin typeface="Arial Narrow" pitchFamily="34" charset="0"/>
                        </a:rPr>
                        <a:t>CABEZA DEL MES</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gridSpan="7">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smtClean="0">
                          <a:ln>
                            <a:noFill/>
                          </a:ln>
                          <a:solidFill>
                            <a:srgbClr val="0000FF"/>
                          </a:solidFill>
                          <a:effectLst/>
                          <a:latin typeface="Arial Narrow" pitchFamily="34" charset="0"/>
                        </a:rPr>
                        <a:t>DIAS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858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8000"/>
                          </a:solidFill>
                          <a:effectLst/>
                          <a:latin typeface="Goudy Old Style" pitchFamily="18" charset="0"/>
                        </a:rPr>
                        <a:t> </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8000"/>
                          </a:solidFill>
                          <a:effectLst/>
                          <a:latin typeface="Goudy Old Style" pitchFamily="18" charset="0"/>
                        </a:rPr>
                        <a:t>ROSH</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8000"/>
                          </a:solidFill>
                          <a:effectLst/>
                          <a:latin typeface="Goudy Old Style" pitchFamily="18" charset="0"/>
                        </a:rPr>
                        <a:t>JODESH</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RISHON</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1er</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SHENI</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2do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SHLISHI</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3er</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RVII</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4to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JAMISHI</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5to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SHISHI</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6to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 </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SHABAT</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Arial Narrow" pitchFamily="34" charset="0"/>
                        </a:rPr>
                        <a:t>7mo</a:t>
                      </a:r>
                      <a:r>
                        <a:rPr kumimoji="0" lang="es-ES_tradnl" sz="8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5540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a:t>
                      </a:r>
                      <a:r>
                        <a:rPr kumimoji="0" lang="es-ES_tradnl" sz="1600" b="0" i="0" u="none" strike="noStrike" cap="none" normalizeH="0" baseline="0" smtClean="0">
                          <a:ln>
                            <a:noFill/>
                          </a:ln>
                          <a:solidFill>
                            <a:srgbClr val="333333"/>
                          </a:solidFill>
                          <a:effectLst/>
                          <a:latin typeface="Moon Phases"/>
                        </a:rPr>
                        <a:t>*</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a:t>
                      </a:r>
                      <a:r>
                        <a:rPr kumimoji="0" lang="es-ES_tradnl" sz="1600" b="0" i="0" u="none" strike="noStrike" cap="none" normalizeH="0" baseline="0" smtClean="0">
                          <a:ln>
                            <a:noFill/>
                          </a:ln>
                          <a:solidFill>
                            <a:srgbClr val="333333"/>
                          </a:solidFill>
                          <a:effectLst/>
                          <a:latin typeface="Moon Phases"/>
                        </a:rPr>
                        <a:t>C</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3</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4</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5</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6</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7</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8</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830263">
                <a:tc rowSpan="3">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300" b="0" i="0" u="none" strike="noStrike" cap="none" normalizeH="0" baseline="0" smtClean="0">
                          <a:ln>
                            <a:noFill/>
                          </a:ln>
                          <a:solidFill>
                            <a:schemeClr val="tx1"/>
                          </a:solidFill>
                          <a:effectLst/>
                          <a:latin typeface="Goudy Old Style" pitchFamily="18" charset="0"/>
                        </a:rPr>
                        <a:t> </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9</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10</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11</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12</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13</a:t>
                      </a:r>
                      <a:endParaRPr kumimoji="0" lang="en-US" sz="1100" b="0" i="0" u="none" strike="noStrike" cap="none" normalizeH="0" baseline="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8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14 </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accent2"/>
                          </a:solidFill>
                          <a:effectLst/>
                          <a:latin typeface="Arial" pitchFamily="34" charset="0"/>
                          <a:cs typeface="Arial" pitchFamily="34" charset="0"/>
                        </a:rPr>
                        <a:t>15</a:t>
                      </a:r>
                      <a:endParaRPr kumimoji="0" lang="en-US" sz="1100" b="0" i="0" u="none" strike="noStrike" cap="none" normalizeH="0" baseline="0" smtClean="0">
                        <a:ln>
                          <a:noFill/>
                        </a:ln>
                        <a:solidFill>
                          <a:schemeClr val="accent2"/>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_tradnl" sz="1400" b="0" i="0" u="none" strike="noStrike" cap="none" normalizeH="0" baseline="0" smtClean="0">
                          <a:ln>
                            <a:noFill/>
                          </a:ln>
                          <a:solidFill>
                            <a:schemeClr val="accent2"/>
                          </a:solidFill>
                          <a:effectLst/>
                          <a:latin typeface="Arial Narrow" pitchFamily="34" charset="0"/>
                        </a:rPr>
                        <a:t>Llegaron a Sin</a:t>
                      </a:r>
                      <a:r>
                        <a:rPr kumimoji="0" lang="es-ES_tradnl" sz="1400" b="0" i="0" u="none" strike="noStrike" cap="none" normalizeH="0" baseline="0" smtClean="0">
                          <a:ln>
                            <a:noFill/>
                          </a:ln>
                          <a:solidFill>
                            <a:schemeClr val="accent2"/>
                          </a:solidFill>
                          <a:effectLst/>
                          <a:latin typeface="Arial" pitchFamily="34" charset="0"/>
                          <a:cs typeface="Arial" pitchFamily="34" charset="0"/>
                        </a:rPr>
                        <a:t> </a:t>
                      </a:r>
                      <a:endParaRPr kumimoji="0" lang="en-US" sz="1400" b="0" i="0" u="none" strike="noStrike" cap="none" normalizeH="0" baseline="0" smtClean="0">
                        <a:ln>
                          <a:noFill/>
                        </a:ln>
                        <a:solidFill>
                          <a:schemeClr val="accent2"/>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1004888">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0000FF"/>
                          </a:solidFill>
                          <a:effectLst/>
                          <a:latin typeface="Arial" pitchFamily="34" charset="0"/>
                          <a:cs typeface="Arial" pitchFamily="34" charset="0"/>
                        </a:rPr>
                        <a:t>16 </a:t>
                      </a:r>
                      <a:endParaRPr kumimoji="0" lang="en-US" sz="1100" b="0" i="0" u="none" strike="noStrike" cap="none" normalizeH="0" baseline="0" smtClean="0">
                        <a:ln>
                          <a:noFill/>
                        </a:ln>
                        <a:solidFill>
                          <a:srgbClr val="0000FF"/>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1400" b="0" i="0" u="none" strike="noStrike" cap="none" normalizeH="0" baseline="0" smtClean="0">
                          <a:ln>
                            <a:noFill/>
                          </a:ln>
                          <a:solidFill>
                            <a:srgbClr val="0000FF"/>
                          </a:solidFill>
                          <a:effectLst/>
                          <a:latin typeface="Arial Narrow" pitchFamily="34" charset="0"/>
                        </a:rPr>
                        <a:t>Comienza el Mana</a:t>
                      </a:r>
                      <a:endParaRPr kumimoji="0" lang="es-ES_tradnl" sz="1400" b="0" i="0" u="none" strike="noStrike" cap="none" normalizeH="0" baseline="0" smtClean="0">
                        <a:ln>
                          <a:noFill/>
                        </a:ln>
                        <a:solidFill>
                          <a:srgbClr val="0000FF"/>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17</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18</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19</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20</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CC3300"/>
                          </a:solidFill>
                          <a:effectLst/>
                          <a:latin typeface="Arial" pitchFamily="34" charset="0"/>
                          <a:cs typeface="Arial" pitchFamily="34" charset="0"/>
                        </a:rPr>
                        <a:t>21</a:t>
                      </a:r>
                      <a:endParaRPr kumimoji="0" lang="en-US" sz="1100" b="0" i="0" u="none" strike="noStrike" cap="none" normalizeH="0" baseline="0" smtClean="0">
                        <a:ln>
                          <a:noFill/>
                        </a:ln>
                        <a:solidFill>
                          <a:srgbClr val="CC3300"/>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_tradnl" sz="1400" b="0" i="0" u="none" strike="noStrike" cap="none" normalizeH="0" baseline="0" smtClean="0">
                          <a:ln>
                            <a:noFill/>
                          </a:ln>
                          <a:solidFill>
                            <a:srgbClr val="CC3300"/>
                          </a:solidFill>
                          <a:effectLst/>
                          <a:latin typeface="Arial Narrow" pitchFamily="34" charset="0"/>
                        </a:rPr>
                        <a:t>Día Sexto</a:t>
                      </a:r>
                      <a:endParaRPr kumimoji="0" lang="es-ES_tradnl" sz="1400" b="0" i="0" u="none" strike="noStrike" cap="none" normalizeH="0" baseline="0" smtClean="0">
                        <a:ln>
                          <a:noFill/>
                        </a:ln>
                        <a:solidFill>
                          <a:srgbClr val="CC3300"/>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FF3300"/>
                          </a:solidFill>
                          <a:effectLst/>
                          <a:latin typeface="Arial" pitchFamily="34" charset="0"/>
                          <a:cs typeface="Arial" pitchFamily="34" charset="0"/>
                        </a:rPr>
                        <a:t>22</a:t>
                      </a:r>
                      <a:endParaRPr kumimoji="0" lang="en-US" sz="1100" b="0" i="0" u="none" strike="noStrike" cap="none" normalizeH="0" baseline="0" smtClean="0">
                        <a:ln>
                          <a:noFill/>
                        </a:ln>
                        <a:solidFill>
                          <a:srgbClr val="FF3300"/>
                        </a:solidFill>
                        <a:effectLst/>
                        <a:latin typeface="Arial"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_tradnl" sz="1800" b="0" i="0" u="none" strike="noStrike" cap="none" normalizeH="0" baseline="0" smtClean="0">
                          <a:ln>
                            <a:noFill/>
                          </a:ln>
                          <a:solidFill>
                            <a:srgbClr val="FF3300"/>
                          </a:solidFill>
                          <a:effectLst/>
                          <a:latin typeface="Arial Narrow" pitchFamily="34" charset="0"/>
                        </a:rPr>
                        <a:t>SHABAT</a:t>
                      </a:r>
                      <a:endParaRPr kumimoji="0" lang="es-ES_tradnl" sz="1800" b="0" i="0" u="none" strike="noStrike" cap="none" normalizeH="0" baseline="0" smtClean="0">
                        <a:ln>
                          <a:noFill/>
                        </a:ln>
                        <a:solidFill>
                          <a:srgbClr val="FF3300"/>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379413">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 23</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24</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25</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26</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27</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28</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29</a:t>
                      </a:r>
                      <a:endParaRPr kumimoji="0" lang="en-US" sz="11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4"/>
          <p:cNvSpPr>
            <a:spLocks noGrp="1" noChangeArrowheads="1"/>
          </p:cNvSpPr>
          <p:nvPr>
            <p:ph type="title"/>
          </p:nvPr>
        </p:nvSpPr>
        <p:spPr/>
        <p:txBody>
          <a:bodyPr/>
          <a:lstStyle/>
          <a:p>
            <a:r>
              <a:rPr lang="es-ES_tradnl"/>
              <a:t>Fin del Maná</a:t>
            </a:r>
            <a:r>
              <a:rPr lang="en-US"/>
              <a:t> (Josué 5:10-12)</a:t>
            </a:r>
          </a:p>
        </p:txBody>
      </p:sp>
      <p:sp>
        <p:nvSpPr>
          <p:cNvPr id="118789" name="Rectangle 5"/>
          <p:cNvSpPr>
            <a:spLocks noChangeArrowheads="1"/>
          </p:cNvSpPr>
          <p:nvPr/>
        </p:nvSpPr>
        <p:spPr bwMode="auto">
          <a:xfrm>
            <a:off x="0" y="16017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19025" name="Group 241"/>
          <p:cNvGraphicFramePr>
            <a:graphicFrameLocks noGrp="1"/>
          </p:cNvGraphicFramePr>
          <p:nvPr/>
        </p:nvGraphicFramePr>
        <p:xfrm>
          <a:off x="609600" y="1601788"/>
          <a:ext cx="8001000" cy="4418015"/>
        </p:xfrm>
        <a:graphic>
          <a:graphicData uri="http://schemas.openxmlformats.org/drawingml/2006/table">
            <a:tbl>
              <a:tblPr/>
              <a:tblGrid>
                <a:gridCol w="1092200"/>
                <a:gridCol w="973138"/>
                <a:gridCol w="960437"/>
                <a:gridCol w="973138"/>
                <a:gridCol w="960437"/>
                <a:gridCol w="989013"/>
                <a:gridCol w="960437"/>
                <a:gridCol w="1092200"/>
              </a:tblGrid>
              <a:tr h="719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100" b="1" i="0" u="none" strike="noStrike" cap="none" normalizeH="0" baseline="0" smtClean="0">
                          <a:ln>
                            <a:noFill/>
                          </a:ln>
                          <a:solidFill>
                            <a:srgbClr val="008000"/>
                          </a:solidFill>
                          <a:effectLst/>
                          <a:latin typeface="Arial Narrow" pitchFamily="34" charset="0"/>
                        </a:rPr>
                        <a:t>CABEZA DEL MES</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smtClean="0">
                          <a:ln>
                            <a:noFill/>
                          </a:ln>
                          <a:solidFill>
                            <a:srgbClr val="0000FF"/>
                          </a:solidFill>
                          <a:effectLst/>
                          <a:latin typeface="Arial Narrow" pitchFamily="34" charset="0"/>
                        </a:rPr>
                        <a:t>DIAS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57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8000"/>
                          </a:solidFill>
                          <a:effectLst/>
                          <a:latin typeface="Goudy Old Style" pitchFamily="18" charset="0"/>
                        </a:rPr>
                        <a:t> </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000" b="1" i="0" u="none" strike="noStrike" cap="none" normalizeH="0" baseline="0" smtClean="0">
                          <a:ln>
                            <a:noFill/>
                          </a:ln>
                          <a:solidFill>
                            <a:srgbClr val="008000"/>
                          </a:solidFill>
                          <a:effectLst/>
                          <a:latin typeface="Goudy Old Style" pitchFamily="18" charset="0"/>
                        </a:rPr>
                        <a:t>ROSH</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000" b="1" i="0" u="none" strike="noStrike" cap="none" normalizeH="0" baseline="0" smtClean="0">
                          <a:ln>
                            <a:noFill/>
                          </a:ln>
                          <a:solidFill>
                            <a:srgbClr val="008000"/>
                          </a:solidFill>
                          <a:effectLst/>
                          <a:latin typeface="Goudy Old Style" pitchFamily="18" charset="0"/>
                        </a:rPr>
                        <a:t>JODESH</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RISHON</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1er</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SHENI</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2do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SHLISHI</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3er</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RVII</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4to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JAMISHI</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5to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SHISHI</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6to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 </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000" b="1" i="0" u="none" strike="noStrike" cap="none" normalizeH="0" baseline="0" smtClean="0">
                          <a:ln>
                            <a:noFill/>
                          </a:ln>
                          <a:solidFill>
                            <a:srgbClr val="0000FF"/>
                          </a:solidFill>
                          <a:effectLst/>
                          <a:latin typeface="Arial" pitchFamily="34" charset="0"/>
                        </a:rPr>
                        <a:t>SHABAT</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Arial Narrow" pitchFamily="34" charset="0"/>
                        </a:rPr>
                        <a:t>7mo</a:t>
                      </a:r>
                      <a:r>
                        <a:rPr kumimoji="0" lang="es-ES_tradnl" sz="8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590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a:t>
                      </a:r>
                      <a:r>
                        <a:rPr kumimoji="0" lang="es-ES_tradnl" sz="1600" b="0" i="0" u="none" strike="noStrike" cap="none" normalizeH="0" baseline="0" smtClean="0">
                          <a:ln>
                            <a:noFill/>
                          </a:ln>
                          <a:solidFill>
                            <a:srgbClr val="333333"/>
                          </a:solidFill>
                          <a:effectLst/>
                          <a:latin typeface="Moon Phases"/>
                        </a:rPr>
                        <a:t>*</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a:t>
                      </a:r>
                      <a:r>
                        <a:rPr kumimoji="0" lang="es-ES_tradnl" sz="1600" b="0" i="0" u="none" strike="noStrike" cap="none" normalizeH="0" baseline="0" smtClean="0">
                          <a:ln>
                            <a:noFill/>
                          </a:ln>
                          <a:solidFill>
                            <a:srgbClr val="333333"/>
                          </a:solidFill>
                          <a:effectLst/>
                          <a:latin typeface="Moon Phases"/>
                        </a:rPr>
                        <a:t>C</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3</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4</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5</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6</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7</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8</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773113">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300" b="0" i="0" u="none" strike="noStrike" cap="none" normalizeH="0" baseline="0" smtClean="0">
                          <a:ln>
                            <a:noFill/>
                          </a:ln>
                          <a:solidFill>
                            <a:schemeClr val="tx1"/>
                          </a:solidFill>
                          <a:effectLst/>
                          <a:latin typeface="Goudy Old Style" pitchFamily="18" charset="0"/>
                        </a:rPr>
                        <a:t> </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9</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10</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11</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12</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13</a:t>
                      </a:r>
                      <a:endParaRPr kumimoji="0" lang="en-US"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8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CC3300"/>
                          </a:solidFill>
                          <a:effectLst/>
                          <a:latin typeface="Arial" pitchFamily="34" charset="0"/>
                          <a:cs typeface="Arial" pitchFamily="34" charset="0"/>
                        </a:rPr>
                        <a:t>14</a:t>
                      </a:r>
                      <a:endParaRPr kumimoji="0" lang="en-US" sz="1100" b="0" i="0" u="none" strike="noStrike" cap="none" normalizeH="0" baseline="0" smtClean="0">
                        <a:ln>
                          <a:noFill/>
                        </a:ln>
                        <a:solidFill>
                          <a:srgbClr val="CC330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400" b="0" i="0" u="none" strike="noStrike" cap="none" normalizeH="0" baseline="0" smtClean="0">
                          <a:ln>
                            <a:noFill/>
                          </a:ln>
                          <a:solidFill>
                            <a:srgbClr val="CC3300"/>
                          </a:solidFill>
                          <a:effectLst/>
                          <a:latin typeface="Arial Narrow" pitchFamily="34" charset="0"/>
                        </a:rPr>
                        <a:t>PESAJ</a:t>
                      </a:r>
                      <a:endParaRPr kumimoji="0" lang="es-ES_tradnl" sz="1400" b="0" i="0" u="none" strike="noStrike" cap="none" normalizeH="0" baseline="0" smtClean="0">
                        <a:ln>
                          <a:noFill/>
                        </a:ln>
                        <a:solidFill>
                          <a:srgbClr val="CC3300"/>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FF3300"/>
                          </a:solidFill>
                          <a:effectLst/>
                          <a:latin typeface="Arial" pitchFamily="34" charset="0"/>
                          <a:cs typeface="Arial" pitchFamily="34" charset="0"/>
                        </a:rPr>
                        <a:t>15</a:t>
                      </a:r>
                      <a:endParaRPr kumimoji="0" lang="en-US" sz="1100" b="0" i="0" u="none" strike="noStrike" cap="none" normalizeH="0" baseline="0" smtClean="0">
                        <a:ln>
                          <a:noFill/>
                        </a:ln>
                        <a:solidFill>
                          <a:srgbClr val="FF330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400" b="0" i="0" u="none" strike="noStrike" cap="none" normalizeH="0" baseline="0" smtClean="0">
                          <a:ln>
                            <a:noFill/>
                          </a:ln>
                          <a:solidFill>
                            <a:srgbClr val="FF3300"/>
                          </a:solidFill>
                          <a:effectLst/>
                          <a:latin typeface="Arial Narrow" pitchFamily="34" charset="0"/>
                        </a:rPr>
                        <a:t>Panes sin Levadura</a:t>
                      </a:r>
                      <a:endParaRPr kumimoji="0" lang="es-ES_tradnl" sz="1400" b="0" i="0" u="none" strike="noStrike" cap="none" normalizeH="0" baseline="0" smtClean="0">
                        <a:ln>
                          <a:noFill/>
                        </a:ln>
                        <a:solidFill>
                          <a:srgbClr val="FF3300"/>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773113">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0000FF"/>
                          </a:solidFill>
                          <a:effectLst/>
                          <a:latin typeface="Arial" pitchFamily="34" charset="0"/>
                          <a:cs typeface="Arial" pitchFamily="34" charset="0"/>
                        </a:rPr>
                        <a:t>16</a:t>
                      </a:r>
                      <a:endParaRPr kumimoji="0" lang="en-US" sz="1100" b="0" i="0" u="none" strike="noStrike" cap="none" normalizeH="0" baseline="0" smtClean="0">
                        <a:ln>
                          <a:noFill/>
                        </a:ln>
                        <a:solidFill>
                          <a:srgbClr val="0000FF"/>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400" b="0" i="0" u="none" strike="noStrike" cap="none" normalizeH="0" baseline="0" smtClean="0">
                          <a:ln>
                            <a:noFill/>
                          </a:ln>
                          <a:solidFill>
                            <a:srgbClr val="0000FF"/>
                          </a:solidFill>
                          <a:effectLst/>
                          <a:latin typeface="Arial Narrow" pitchFamily="34" charset="0"/>
                        </a:rPr>
                        <a:t>Finaliza  el Mana</a:t>
                      </a:r>
                      <a:endParaRPr kumimoji="0" lang="es-ES_tradnl" sz="1400" b="0" i="0" u="none" strike="noStrike" cap="none" normalizeH="0" baseline="0" smtClean="0">
                        <a:ln>
                          <a:noFill/>
                        </a:ln>
                        <a:solidFill>
                          <a:srgbClr val="0000FF"/>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17</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18</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19</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20</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21</a:t>
                      </a:r>
                      <a:endParaRPr kumimoji="0" lang="en-US"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8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22</a:t>
                      </a:r>
                      <a:r>
                        <a:rPr kumimoji="0" lang="en-US" sz="1600" b="0" i="0" u="none" strike="noStrike" cap="none" normalizeH="0" baseline="0" smtClean="0">
                          <a:ln>
                            <a:noFill/>
                          </a:ln>
                          <a:solidFill>
                            <a:srgbClr val="333333"/>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404813">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 23</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24</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25</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26</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27</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28</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29</a:t>
                      </a:r>
                      <a:endParaRPr kumimoji="0" lang="en-US" sz="11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953" name="Rectangle 241"/>
          <p:cNvSpPr>
            <a:spLocks noGrp="1" noChangeArrowheads="1"/>
          </p:cNvSpPr>
          <p:nvPr>
            <p:ph type="title"/>
          </p:nvPr>
        </p:nvSpPr>
        <p:spPr/>
        <p:txBody>
          <a:bodyPr/>
          <a:lstStyle/>
          <a:p>
            <a:r>
              <a:rPr lang="es-ES_tradnl" sz="3800" b="1"/>
              <a:t>La muerte y resurrección del Mashíaj</a:t>
            </a:r>
            <a:r>
              <a:rPr lang="en-US" sz="3800"/>
              <a:t> </a:t>
            </a:r>
          </a:p>
        </p:txBody>
      </p:sp>
      <p:graphicFrame>
        <p:nvGraphicFramePr>
          <p:cNvPr id="116213" name="Group 501"/>
          <p:cNvGraphicFramePr>
            <a:graphicFrameLocks noGrp="1"/>
          </p:cNvGraphicFramePr>
          <p:nvPr>
            <p:ph idx="1"/>
          </p:nvPr>
        </p:nvGraphicFramePr>
        <p:xfrm>
          <a:off x="457200" y="1600200"/>
          <a:ext cx="8229600" cy="4558348"/>
        </p:xfrm>
        <a:graphic>
          <a:graphicData uri="http://schemas.openxmlformats.org/drawingml/2006/table">
            <a:tbl>
              <a:tblPr/>
              <a:tblGrid>
                <a:gridCol w="874713"/>
                <a:gridCol w="890587"/>
                <a:gridCol w="903288"/>
                <a:gridCol w="874712"/>
                <a:gridCol w="917575"/>
                <a:gridCol w="862013"/>
                <a:gridCol w="931862"/>
                <a:gridCol w="1028700"/>
                <a:gridCol w="946150"/>
              </a:tblGrid>
              <a:tr h="5334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100" b="1" i="0" u="none" strike="noStrike" cap="none" normalizeH="0" baseline="0" smtClean="0">
                          <a:ln>
                            <a:noFill/>
                          </a:ln>
                          <a:solidFill>
                            <a:srgbClr val="008000"/>
                          </a:solidFill>
                          <a:effectLst/>
                          <a:latin typeface="Arial Narrow" pitchFamily="34" charset="0"/>
                        </a:rPr>
                        <a:t>CABEZA DEL MES</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hMerge="1">
                  <a:txBody>
                    <a:bodyPr/>
                    <a:lstStyle/>
                    <a:p>
                      <a:endParaRPr lang="en-US"/>
                    </a:p>
                  </a:txBody>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smtClean="0">
                          <a:ln>
                            <a:noFill/>
                          </a:ln>
                          <a:solidFill>
                            <a:srgbClr val="0000FF"/>
                          </a:solidFill>
                          <a:effectLst/>
                          <a:latin typeface="Arial Narrow" pitchFamily="34" charset="0"/>
                        </a:rPr>
                        <a:t>DIAS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93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1" i="0" u="none" strike="noStrike" cap="none" normalizeH="0" baseline="0" smtClean="0">
                          <a:ln>
                            <a:noFill/>
                          </a:ln>
                          <a:solidFill>
                            <a:srgbClr val="008000"/>
                          </a:solidFill>
                          <a:effectLst/>
                          <a:latin typeface="Goudy Old Style" pitchFamily="18" charset="0"/>
                        </a:rPr>
                        <a:t> </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000" b="1" i="0" u="none" strike="noStrike" cap="none" normalizeH="0" baseline="0" smtClean="0">
                          <a:ln>
                            <a:noFill/>
                          </a:ln>
                          <a:solidFill>
                            <a:srgbClr val="008000"/>
                          </a:solidFill>
                          <a:effectLst/>
                          <a:latin typeface="Goudy Old Style" pitchFamily="18" charset="0"/>
                        </a:rPr>
                        <a:t>ROSH</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1" i="0" u="none" strike="noStrike" cap="none" normalizeH="0" baseline="0" smtClean="0">
                          <a:ln>
                            <a:noFill/>
                          </a:ln>
                          <a:solidFill>
                            <a:srgbClr val="008000"/>
                          </a:solidFill>
                          <a:effectLst/>
                          <a:latin typeface="Goudy Old Style" pitchFamily="18" charset="0"/>
                        </a:rPr>
                        <a:t> </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000" b="1" i="0" u="none" strike="noStrike" cap="none" normalizeH="0" baseline="0" smtClean="0">
                          <a:ln>
                            <a:noFill/>
                          </a:ln>
                          <a:solidFill>
                            <a:srgbClr val="008000"/>
                          </a:solidFill>
                          <a:effectLst/>
                          <a:latin typeface="Goudy Old Style" pitchFamily="18" charset="0"/>
                        </a:rPr>
                        <a:t>JODESH</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RISHON</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1er</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SHENI</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2do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SHLISHI</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3er</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RVII</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4to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JAMISHI</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5to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SHISHI</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6to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 </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000" b="1" i="0" u="none" strike="noStrike" cap="none" normalizeH="0" baseline="0" smtClean="0">
                          <a:ln>
                            <a:noFill/>
                          </a:ln>
                          <a:solidFill>
                            <a:srgbClr val="0000FF"/>
                          </a:solidFill>
                          <a:effectLst/>
                          <a:latin typeface="Arial" pitchFamily="34" charset="0"/>
                        </a:rPr>
                        <a:t>SHABAT</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Arial Narrow" pitchFamily="34" charset="0"/>
                        </a:rPr>
                        <a:t>7mo</a:t>
                      </a:r>
                      <a:r>
                        <a:rPr kumimoji="0" lang="es-ES_tradnl" sz="8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a:t>
                      </a:r>
                      <a:r>
                        <a:rPr kumimoji="0" lang="es-ES_tradnl" sz="1600" b="0" i="0" u="none" strike="noStrike" cap="none" normalizeH="0" baseline="0" smtClean="0">
                          <a:ln>
                            <a:noFill/>
                          </a:ln>
                          <a:solidFill>
                            <a:srgbClr val="333333"/>
                          </a:solidFill>
                          <a:effectLst/>
                          <a:latin typeface="Moon Phases"/>
                        </a:rPr>
                        <a:t>*</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a:t>
                      </a:r>
                      <a:r>
                        <a:rPr kumimoji="0" lang="es-ES_tradnl" sz="1600" b="0" i="0" u="none" strike="noStrike" cap="none" normalizeH="0" baseline="0" smtClean="0">
                          <a:ln>
                            <a:noFill/>
                          </a:ln>
                          <a:solidFill>
                            <a:srgbClr val="333333"/>
                          </a:solidFill>
                          <a:effectLst/>
                          <a:latin typeface="Moon Phases"/>
                        </a:rPr>
                        <a:t>*</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3</a:t>
                      </a:r>
                      <a:r>
                        <a:rPr kumimoji="0" lang="es-ES_tradnl" sz="1600" b="0" i="0" u="none" strike="noStrike" cap="none" normalizeH="0" baseline="0" smtClean="0">
                          <a:ln>
                            <a:noFill/>
                          </a:ln>
                          <a:solidFill>
                            <a:srgbClr val="333333"/>
                          </a:solidFill>
                          <a:effectLst/>
                          <a:latin typeface="Moon Phases"/>
                        </a:rPr>
                        <a:t>C</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4</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5</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6</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7</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8</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9</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798513">
                <a:tc rowSpan="3"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300" b="0" i="0" u="none" strike="noStrike" cap="none" normalizeH="0" baseline="0" smtClean="0">
                          <a:ln>
                            <a:noFill/>
                          </a:ln>
                          <a:solidFill>
                            <a:schemeClr val="tx1"/>
                          </a:solidFill>
                          <a:effectLst/>
                          <a:latin typeface="Goudy Old Style" pitchFamily="18" charset="0"/>
                        </a:rPr>
                        <a:t> </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rowSpan="3"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10</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11</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12</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13</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CC3300"/>
                          </a:solidFill>
                          <a:effectLst/>
                          <a:latin typeface="Arial" pitchFamily="34" charset="0"/>
                          <a:cs typeface="Arial" pitchFamily="34" charset="0"/>
                        </a:rPr>
                        <a:t>14</a:t>
                      </a:r>
                      <a:endParaRPr kumimoji="0" lang="en-US" sz="1100" b="0" i="0" u="none" strike="noStrike" cap="none" normalizeH="0" baseline="0" smtClean="0">
                        <a:ln>
                          <a:noFill/>
                        </a:ln>
                        <a:solidFill>
                          <a:srgbClr val="CC330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CC3300"/>
                          </a:solidFill>
                          <a:effectLst/>
                          <a:latin typeface="Arial Narrow" pitchFamily="34" charset="0"/>
                        </a:rPr>
                        <a:t>PESAJ</a:t>
                      </a:r>
                      <a:endParaRPr kumimoji="0" lang="es-ES_tradnl" sz="1600" b="0" i="0" u="none" strike="noStrike" cap="none" normalizeH="0" baseline="0" smtClean="0">
                        <a:ln>
                          <a:noFill/>
                        </a:ln>
                        <a:solidFill>
                          <a:srgbClr val="CC3300"/>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FF3300"/>
                          </a:solidFill>
                          <a:effectLst/>
                          <a:latin typeface="Arial" pitchFamily="34" charset="0"/>
                          <a:cs typeface="Arial" pitchFamily="34" charset="0"/>
                        </a:rPr>
                        <a:t>15</a:t>
                      </a:r>
                      <a:endParaRPr kumimoji="0" lang="en-US" sz="1100" b="0" i="0" u="none" strike="noStrike" cap="none" normalizeH="0" baseline="0" smtClean="0">
                        <a:ln>
                          <a:noFill/>
                        </a:ln>
                        <a:solidFill>
                          <a:srgbClr val="FF330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FF3300"/>
                          </a:solidFill>
                          <a:effectLst/>
                          <a:latin typeface="Arial Narrow" pitchFamily="34" charset="0"/>
                        </a:rPr>
                        <a:t>Panes sin Levadura</a:t>
                      </a:r>
                      <a:endParaRPr kumimoji="0" lang="es-ES_tradnl" sz="1600" b="0" i="0" u="none" strike="noStrike" cap="none" normalizeH="0" baseline="0" smtClean="0">
                        <a:ln>
                          <a:noFill/>
                        </a:ln>
                        <a:solidFill>
                          <a:srgbClr val="FF3300"/>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16</a:t>
                      </a:r>
                      <a:endParaRPr kumimoji="0" lang="en-US"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400" b="0" i="0" u="none" strike="noStrike" cap="none" normalizeH="0" baseline="0" smtClean="0">
                          <a:ln>
                            <a:noFill/>
                          </a:ln>
                          <a:solidFill>
                            <a:schemeClr val="accent2"/>
                          </a:solidFill>
                          <a:effectLst/>
                          <a:latin typeface="Arial" pitchFamily="34" charset="0"/>
                          <a:cs typeface="Arial" pitchFamily="34" charset="0"/>
                        </a:rPr>
                        <a:t>SHABAT</a:t>
                      </a:r>
                      <a:endParaRPr kumimoji="0" lang="es-ES_tradnl" sz="1400" b="0" i="0" u="none" strike="noStrike" cap="none" normalizeH="0" baseline="0" smtClean="0">
                        <a:ln>
                          <a:noFill/>
                        </a:ln>
                        <a:solidFill>
                          <a:schemeClr val="accent2"/>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1063625">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17</a:t>
                      </a:r>
                      <a:endParaRPr kumimoji="0" lang="en-US"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1" i="0" u="none" strike="noStrike" cap="none" normalizeH="0" baseline="0" smtClean="0">
                          <a:ln>
                            <a:noFill/>
                          </a:ln>
                          <a:solidFill>
                            <a:srgbClr val="0000FF"/>
                          </a:solidFill>
                          <a:effectLst/>
                          <a:latin typeface="Arial Narrow" pitchFamily="34" charset="0"/>
                        </a:rPr>
                        <a:t>1er</a:t>
                      </a:r>
                      <a:r>
                        <a:rPr kumimoji="0" lang="es-ES_tradnl" sz="1600" b="0" i="0" u="none" strike="noStrike" cap="none" normalizeH="0" baseline="0" smtClean="0">
                          <a:ln>
                            <a:noFill/>
                          </a:ln>
                          <a:solidFill>
                            <a:srgbClr val="0000FF"/>
                          </a:solidFill>
                          <a:effectLst/>
                          <a:latin typeface="Arial Narrow" pitchFamily="34" charset="0"/>
                        </a:rPr>
                        <a:t> Día de la Semana</a:t>
                      </a:r>
                      <a:r>
                        <a:rPr kumimoji="0" lang="es-ES_tradnl" sz="1600" b="0" i="0" u="none" strike="noStrike" cap="none" normalizeH="0" baseline="0" smtClean="0">
                          <a:ln>
                            <a:noFill/>
                          </a:ln>
                          <a:solidFill>
                            <a:srgbClr val="333333"/>
                          </a:solidFill>
                          <a:effectLst/>
                          <a:latin typeface="Arial" pitchFamily="34" charset="0"/>
                          <a:cs typeface="Arial" pitchFamily="34" charset="0"/>
                        </a:rPr>
                        <a:t> </a:t>
                      </a:r>
                      <a:endParaRPr kumimoji="0" lang="es-ES_tradnl" sz="16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18</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19</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20</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21</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22</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23</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417513">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 24</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25</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26</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27</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28</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29</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30</a:t>
                      </a:r>
                      <a:endParaRPr kumimoji="0" lang="en-US" sz="11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3 Días y 3 Noches = Al tercer día</a:t>
            </a:r>
          </a:p>
        </p:txBody>
      </p:sp>
      <p:sp>
        <p:nvSpPr>
          <p:cNvPr id="132099" name="Rectangle 3"/>
          <p:cNvSpPr>
            <a:spLocks noGrp="1" noChangeArrowheads="1"/>
          </p:cNvSpPr>
          <p:nvPr>
            <p:ph type="body" idx="1"/>
          </p:nvPr>
        </p:nvSpPr>
        <p:spPr/>
        <p:txBody>
          <a:bodyPr/>
          <a:lstStyle/>
          <a:p>
            <a:r>
              <a:rPr lang="en-US"/>
              <a:t>La frase 3 días y 3 noches significa “al tercer día”. (Ester 4:16; 5:1; Hechos 10:3-30; Génesis 42:17-18; 1 Reyes 12:3-12)</a:t>
            </a:r>
          </a:p>
        </p:txBody>
      </p:sp>
      <p:sp>
        <p:nvSpPr>
          <p:cNvPr id="132100" name="Rectangle 4"/>
          <p:cNvSpPr>
            <a:spLocks noChangeArrowheads="1"/>
          </p:cNvSpPr>
          <p:nvPr/>
        </p:nvSpPr>
        <p:spPr bwMode="auto">
          <a:xfrm>
            <a:off x="533400" y="3124200"/>
            <a:ext cx="8305800" cy="1878013"/>
          </a:xfrm>
          <a:prstGeom prst="rect">
            <a:avLst/>
          </a:prstGeom>
          <a:noFill/>
          <a:ln w="9525">
            <a:noFill/>
            <a:miter lim="800000"/>
            <a:headEnd/>
            <a:tailEnd/>
          </a:ln>
          <a:effectLst/>
        </p:spPr>
        <p:txBody>
          <a:bodyPr>
            <a:spAutoFit/>
          </a:bodyPr>
          <a:lstStyle/>
          <a:p>
            <a:r>
              <a:rPr lang="en-US"/>
              <a:t>Ve y reúne a todos los judíos que se hallan en Susa,  y ayunad por mí,  y no comáis ni bebáis en tres días,  noche y día;  yo también con mis doncellas ayunaré igualmente,  y entonces entraré a ver al rey,  aunque no sea conforme a la ley;  y si perezco,  que perezca. </a:t>
            </a:r>
          </a:p>
          <a:p>
            <a:r>
              <a:rPr lang="en-US"/>
              <a:t>(Ester 4:16 RV60)</a:t>
            </a:r>
          </a:p>
          <a:p>
            <a:pPr>
              <a:spcBef>
                <a:spcPct val="50000"/>
              </a:spcBef>
            </a:pPr>
            <a:endParaRPr lang="en-US">
              <a:solidFill>
                <a:srgbClr val="008080"/>
              </a:solidFill>
              <a:latin typeface="Georgia" pitchFamily="18" charset="0"/>
            </a:endParaRPr>
          </a:p>
        </p:txBody>
      </p:sp>
      <p:sp>
        <p:nvSpPr>
          <p:cNvPr id="132101" name="Rectangle 5"/>
          <p:cNvSpPr>
            <a:spLocks noChangeArrowheads="1"/>
          </p:cNvSpPr>
          <p:nvPr/>
        </p:nvSpPr>
        <p:spPr bwMode="auto">
          <a:xfrm>
            <a:off x="609600" y="4800600"/>
            <a:ext cx="8229600" cy="1603375"/>
          </a:xfrm>
          <a:prstGeom prst="rect">
            <a:avLst/>
          </a:prstGeom>
          <a:noFill/>
          <a:ln w="9525">
            <a:noFill/>
            <a:miter lim="800000"/>
            <a:headEnd/>
            <a:tailEnd/>
          </a:ln>
          <a:effectLst/>
        </p:spPr>
        <p:txBody>
          <a:bodyPr>
            <a:spAutoFit/>
          </a:bodyPr>
          <a:lstStyle/>
          <a:p>
            <a:r>
              <a:rPr lang="en-US"/>
              <a:t>Aconteció que al tercer día se vistió Ester su vestido real,  y entró en el patio interior de la casa del rey,  enfrente del aposento del rey;  y estaba el rey sentado en su trono en el aposento real,  enfrente de la puerta del aposento. </a:t>
            </a:r>
          </a:p>
          <a:p>
            <a:r>
              <a:rPr lang="en-US"/>
              <a:t>(Ester 5:1 RV60)</a:t>
            </a:r>
          </a:p>
          <a:p>
            <a:pPr>
              <a:spcBef>
                <a:spcPct val="50000"/>
              </a:spcBef>
            </a:pPr>
            <a:endParaRPr lang="en-US">
              <a:solidFill>
                <a:srgbClr val="008080"/>
              </a:solidFill>
              <a:latin typeface="Georgia"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t>Día de la preparación</a:t>
            </a:r>
          </a:p>
        </p:txBody>
      </p:sp>
      <p:sp>
        <p:nvSpPr>
          <p:cNvPr id="133123" name="Rectangle 3"/>
          <p:cNvSpPr>
            <a:spLocks noGrp="1" noChangeArrowheads="1"/>
          </p:cNvSpPr>
          <p:nvPr>
            <p:ph type="body" idx="1"/>
          </p:nvPr>
        </p:nvSpPr>
        <p:spPr/>
        <p:txBody>
          <a:bodyPr/>
          <a:lstStyle/>
          <a:p>
            <a:r>
              <a:rPr lang="en-US"/>
              <a:t>El día de la preparación es el día antes del Shabat (Marcos 15:42; Lucas 23:54), el sexto día de la semana. No es el día de la preparación de la pascua (Juan 19:31,42 RV60).</a:t>
            </a:r>
          </a:p>
          <a:p>
            <a:r>
              <a:rPr lang="en-US"/>
              <a:t>El día de preparación es el día de prepararse para la llegada del 7mo día de la semana ya que no se puede comprar ni vender en Shabat.</a:t>
            </a: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La Muerte</a:t>
            </a:r>
          </a:p>
        </p:txBody>
      </p:sp>
      <p:sp>
        <p:nvSpPr>
          <p:cNvPr id="5123" name="Rectangle 3"/>
          <p:cNvSpPr>
            <a:spLocks noGrp="1" noChangeArrowheads="1"/>
          </p:cNvSpPr>
          <p:nvPr>
            <p:ph type="body" idx="1"/>
          </p:nvPr>
        </p:nvSpPr>
        <p:spPr>
          <a:xfrm>
            <a:off x="457200" y="1143000"/>
            <a:ext cx="8229600" cy="1447800"/>
          </a:xfrm>
        </p:spPr>
        <p:txBody>
          <a:bodyPr/>
          <a:lstStyle/>
          <a:p>
            <a:pPr marL="609600" indent="-609600">
              <a:lnSpc>
                <a:spcPct val="80000"/>
              </a:lnSpc>
              <a:buFont typeface="Wingdings" pitchFamily="2" charset="2"/>
              <a:buNone/>
            </a:pPr>
            <a:r>
              <a:rPr lang="en-US" sz="2100"/>
              <a:t>	Yahshua el Mesías (Jesús el Cristo) murió el día antes de la pascua (que comienza el 15 de Aviv – primer día de la fiesta de los panes sin levaduras y día de reposo); que es el día de preparación, el 14 de Aviv, primer mes del año del calendario hebreo de acuerdo a Levíticos 23:5-6.</a:t>
            </a:r>
          </a:p>
        </p:txBody>
      </p:sp>
      <p:sp>
        <p:nvSpPr>
          <p:cNvPr id="5124" name="Rectangle 4"/>
          <p:cNvSpPr>
            <a:spLocks noChangeArrowheads="1"/>
          </p:cNvSpPr>
          <p:nvPr/>
        </p:nvSpPr>
        <p:spPr bwMode="auto">
          <a:xfrm>
            <a:off x="990600" y="2743200"/>
            <a:ext cx="7162800" cy="2152650"/>
          </a:xfrm>
          <a:prstGeom prst="rect">
            <a:avLst/>
          </a:prstGeom>
          <a:noFill/>
          <a:ln w="9525">
            <a:noFill/>
            <a:miter lim="800000"/>
            <a:headEnd/>
            <a:tailEnd/>
          </a:ln>
          <a:effectLst/>
        </p:spPr>
        <p:txBody>
          <a:bodyPr>
            <a:spAutoFit/>
          </a:bodyPr>
          <a:lstStyle/>
          <a:p>
            <a:r>
              <a:rPr lang="en-US">
                <a:solidFill>
                  <a:srgbClr val="FF3300"/>
                </a:solidFill>
              </a:rPr>
              <a:t>Era día de la preparación</a:t>
            </a:r>
            <a:r>
              <a:rPr lang="en-US"/>
              <a:t>,  y estaba para comenzar el día de reposo. Y las mujeres que habían venido con él desde Galilea,  siguieron también,  y vieron el sepulcro,  y cómo fue puesto su cuerpo. Y vueltas,  prepararon especias aromáticas y ungüentos;  y descansaron el día de reposo,  conforme al mandamiento. </a:t>
            </a:r>
          </a:p>
          <a:p>
            <a:r>
              <a:rPr lang="en-US"/>
              <a:t>(Lucas 23:54-56 RV60)</a:t>
            </a:r>
          </a:p>
          <a:p>
            <a:pPr>
              <a:spcBef>
                <a:spcPct val="50000"/>
              </a:spcBef>
            </a:pPr>
            <a:endParaRPr lang="en-US">
              <a:solidFill>
                <a:srgbClr val="008080"/>
              </a:solidFill>
              <a:latin typeface="Georgia" pitchFamily="18" charset="0"/>
            </a:endParaRPr>
          </a:p>
        </p:txBody>
      </p:sp>
      <p:sp>
        <p:nvSpPr>
          <p:cNvPr id="5125" name="Rectangle 5"/>
          <p:cNvSpPr>
            <a:spLocks noChangeArrowheads="1"/>
          </p:cNvSpPr>
          <p:nvPr/>
        </p:nvSpPr>
        <p:spPr bwMode="auto">
          <a:xfrm>
            <a:off x="990600" y="4648200"/>
            <a:ext cx="7162800" cy="1878013"/>
          </a:xfrm>
          <a:prstGeom prst="rect">
            <a:avLst/>
          </a:prstGeom>
          <a:noFill/>
          <a:ln w="9525">
            <a:noFill/>
            <a:miter lim="800000"/>
            <a:headEnd/>
            <a:tailEnd/>
          </a:ln>
          <a:effectLst/>
        </p:spPr>
        <p:txBody>
          <a:bodyPr>
            <a:spAutoFit/>
          </a:bodyPr>
          <a:lstStyle/>
          <a:p>
            <a:r>
              <a:rPr lang="en-US"/>
              <a:t>Cuando llegó la noche,  porque</a:t>
            </a:r>
            <a:r>
              <a:rPr lang="en-US">
                <a:solidFill>
                  <a:srgbClr val="FF3300"/>
                </a:solidFill>
              </a:rPr>
              <a:t> era la preparación</a:t>
            </a:r>
            <a:r>
              <a:rPr lang="en-US"/>
              <a:t>,  es decir,  la víspera del día de reposo, José de Arimatea,  miembro noble del concilio,  que también esperaba el reino de Dios,  vino y entró osadamente a Pilato,  y pidió el cuerpo de Jesús. </a:t>
            </a:r>
          </a:p>
          <a:p>
            <a:r>
              <a:rPr lang="en-US"/>
              <a:t>(Marcos 15:42-43 RV60)</a:t>
            </a:r>
          </a:p>
          <a:p>
            <a:pPr>
              <a:spcBef>
                <a:spcPct val="50000"/>
              </a:spcBef>
            </a:pPr>
            <a:endParaRPr lang="en-US">
              <a:solidFill>
                <a:srgbClr val="008080"/>
              </a:solidFill>
              <a:latin typeface="Georgia" pitchFamily="18"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sz="3800"/>
              <a:t>Pascua o Fiesta de los Panes sin levadura</a:t>
            </a:r>
          </a:p>
        </p:txBody>
      </p:sp>
      <p:sp>
        <p:nvSpPr>
          <p:cNvPr id="134147" name="Rectangle 3"/>
          <p:cNvSpPr>
            <a:spLocks noGrp="1" noChangeArrowheads="1"/>
          </p:cNvSpPr>
          <p:nvPr>
            <p:ph type="body" idx="1"/>
          </p:nvPr>
        </p:nvSpPr>
        <p:spPr/>
        <p:txBody>
          <a:bodyPr/>
          <a:lstStyle/>
          <a:p>
            <a:pPr>
              <a:lnSpc>
                <a:spcPct val="90000"/>
              </a:lnSpc>
            </a:pPr>
            <a:r>
              <a:rPr lang="en-US" sz="2600"/>
              <a:t>La Pascua es el 1er día de la fiesta de los panes sin levadura, el 15 del mes de Aviv. (Lucas 22:1, Lev. 23:6)</a:t>
            </a:r>
          </a:p>
          <a:p>
            <a:pPr>
              <a:lnSpc>
                <a:spcPct val="90000"/>
              </a:lnSpc>
            </a:pPr>
            <a:r>
              <a:rPr lang="en-US" sz="2600"/>
              <a:t>El Mesías cenó el día antes de la fiesta de la Pascua (Juan 13:1) y no en el día de la fiesta de la Pascua (Mateo 26:17; Marcos 14:12; Lucas 22:7)</a:t>
            </a:r>
          </a:p>
          <a:p>
            <a:pPr>
              <a:lnSpc>
                <a:spcPct val="90000"/>
              </a:lnSpc>
            </a:pPr>
            <a:r>
              <a:rPr lang="en-US" sz="2600"/>
              <a:t>El 1er día de la fiesta Barrabas fue suelto (Mat 27:15; Marcos 15:6; Juan 18:39)</a:t>
            </a:r>
          </a:p>
          <a:p>
            <a:pPr>
              <a:lnSpc>
                <a:spcPct val="90000"/>
              </a:lnSpc>
            </a:pPr>
            <a:r>
              <a:rPr lang="en-US" sz="2600"/>
              <a:t>El Mesías fue crucificado y sepultado en el día de la Pascua y no el día antes.(Marcos 15:42; Lucas 23:54; Juan 19:31; Mat 27:62)</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t>Conclusión</a:t>
            </a:r>
          </a:p>
        </p:txBody>
      </p:sp>
      <p:sp>
        <p:nvSpPr>
          <p:cNvPr id="135171" name="Rectangle 3"/>
          <p:cNvSpPr>
            <a:spLocks noGrp="1" noChangeArrowheads="1"/>
          </p:cNvSpPr>
          <p:nvPr>
            <p:ph type="body" idx="1"/>
          </p:nvPr>
        </p:nvSpPr>
        <p:spPr/>
        <p:txBody>
          <a:bodyPr/>
          <a:lstStyle/>
          <a:p>
            <a:pPr>
              <a:lnSpc>
                <a:spcPct val="90000"/>
              </a:lnSpc>
            </a:pPr>
            <a:r>
              <a:rPr lang="en-US" sz="2600"/>
              <a:t>El Mesías cenó el día antes de la Pascua (14 de Aviv – 5to día de la semana en ese año.)</a:t>
            </a:r>
          </a:p>
          <a:p>
            <a:pPr>
              <a:lnSpc>
                <a:spcPct val="90000"/>
              </a:lnSpc>
            </a:pPr>
            <a:r>
              <a:rPr lang="en-US" sz="2600"/>
              <a:t>El Mesías murió y fue sepultado el día de la Pascua (15 de Aviv – 6to día de la semana en ese año).</a:t>
            </a:r>
          </a:p>
          <a:p>
            <a:pPr>
              <a:lnSpc>
                <a:spcPct val="90000"/>
              </a:lnSpc>
            </a:pPr>
            <a:r>
              <a:rPr lang="en-US" sz="2600"/>
              <a:t>El 16 de Aviv fue Shabat (7mo día de la semana), día de reposo.</a:t>
            </a:r>
          </a:p>
          <a:p>
            <a:pPr>
              <a:lnSpc>
                <a:spcPct val="90000"/>
              </a:lnSpc>
            </a:pPr>
            <a:r>
              <a:rPr lang="en-US" sz="2600"/>
              <a:t>El Mesías resucitó al tercer día ( 15-17 de Aviv) el 17 de Aviv o primer día de la semana ese año.</a:t>
            </a:r>
          </a:p>
          <a:p>
            <a:pPr>
              <a:lnSpc>
                <a:spcPct val="90000"/>
              </a:lnSpc>
            </a:pPr>
            <a:r>
              <a:rPr lang="en-US" sz="2600"/>
              <a:t>El 17 de Aviv fue cuando se hizo la ofrenda de la gavilla y cuando comenzó la cuenta de omer para la fiesta de las semanas (Shavuot)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s-ES_tradnl" sz="3800" b="1"/>
              <a:t>La muerte y resurrección del Mashíaj</a:t>
            </a:r>
            <a:r>
              <a:rPr lang="en-US" sz="3800"/>
              <a:t> </a:t>
            </a:r>
          </a:p>
        </p:txBody>
      </p:sp>
      <p:graphicFrame>
        <p:nvGraphicFramePr>
          <p:cNvPr id="136195" name="Group 3"/>
          <p:cNvGraphicFramePr>
            <a:graphicFrameLocks noGrp="1"/>
          </p:cNvGraphicFramePr>
          <p:nvPr>
            <p:ph idx="1"/>
          </p:nvPr>
        </p:nvGraphicFramePr>
        <p:xfrm>
          <a:off x="457200" y="1600200"/>
          <a:ext cx="8229600" cy="4558348"/>
        </p:xfrm>
        <a:graphic>
          <a:graphicData uri="http://schemas.openxmlformats.org/drawingml/2006/table">
            <a:tbl>
              <a:tblPr/>
              <a:tblGrid>
                <a:gridCol w="874713"/>
                <a:gridCol w="890587"/>
                <a:gridCol w="903288"/>
                <a:gridCol w="874712"/>
                <a:gridCol w="917575"/>
                <a:gridCol w="862013"/>
                <a:gridCol w="931862"/>
                <a:gridCol w="1028700"/>
                <a:gridCol w="946150"/>
              </a:tblGrid>
              <a:tr h="5334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100" b="1" i="0" u="none" strike="noStrike" cap="none" normalizeH="0" baseline="0" smtClean="0">
                          <a:ln>
                            <a:noFill/>
                          </a:ln>
                          <a:solidFill>
                            <a:srgbClr val="008000"/>
                          </a:solidFill>
                          <a:effectLst/>
                          <a:latin typeface="Arial Narrow" pitchFamily="34" charset="0"/>
                        </a:rPr>
                        <a:t>CABEZA DEL MES</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hMerge="1">
                  <a:txBody>
                    <a:bodyPr/>
                    <a:lstStyle/>
                    <a:p>
                      <a:endParaRPr lang="en-US"/>
                    </a:p>
                  </a:txBody>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smtClean="0">
                          <a:ln>
                            <a:noFill/>
                          </a:ln>
                          <a:solidFill>
                            <a:srgbClr val="0000FF"/>
                          </a:solidFill>
                          <a:effectLst/>
                          <a:latin typeface="Arial Narrow" pitchFamily="34" charset="0"/>
                        </a:rPr>
                        <a:t>DIAS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93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1" i="0" u="none" strike="noStrike" cap="none" normalizeH="0" baseline="0" smtClean="0">
                          <a:ln>
                            <a:noFill/>
                          </a:ln>
                          <a:solidFill>
                            <a:srgbClr val="008000"/>
                          </a:solidFill>
                          <a:effectLst/>
                          <a:latin typeface="Goudy Old Style" pitchFamily="18" charset="0"/>
                        </a:rPr>
                        <a:t> </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000" b="1" i="0" u="none" strike="noStrike" cap="none" normalizeH="0" baseline="0" smtClean="0">
                          <a:ln>
                            <a:noFill/>
                          </a:ln>
                          <a:solidFill>
                            <a:srgbClr val="008000"/>
                          </a:solidFill>
                          <a:effectLst/>
                          <a:latin typeface="Goudy Old Style" pitchFamily="18" charset="0"/>
                        </a:rPr>
                        <a:t>ROSH</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1" i="0" u="none" strike="noStrike" cap="none" normalizeH="0" baseline="0" smtClean="0">
                          <a:ln>
                            <a:noFill/>
                          </a:ln>
                          <a:solidFill>
                            <a:srgbClr val="008000"/>
                          </a:solidFill>
                          <a:effectLst/>
                          <a:latin typeface="Goudy Old Style" pitchFamily="18" charset="0"/>
                        </a:rPr>
                        <a:t> </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000" b="1" i="0" u="none" strike="noStrike" cap="none" normalizeH="0" baseline="0" smtClean="0">
                          <a:ln>
                            <a:noFill/>
                          </a:ln>
                          <a:solidFill>
                            <a:srgbClr val="008000"/>
                          </a:solidFill>
                          <a:effectLst/>
                          <a:latin typeface="Goudy Old Style" pitchFamily="18" charset="0"/>
                        </a:rPr>
                        <a:t>JODESH</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RISHON</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1er</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SHENI</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2do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SHLISHI</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3er</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RVII</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4to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JAMISHI</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5to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IOM SHISHI</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Narrow" pitchFamily="34" charset="0"/>
                        </a:rPr>
                        <a:t>6to</a:t>
                      </a:r>
                      <a:r>
                        <a:rPr kumimoji="0" lang="es-ES_tradnl" sz="9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0" i="0" u="none" strike="noStrike" cap="none" normalizeH="0" baseline="0" smtClean="0">
                          <a:ln>
                            <a:noFill/>
                          </a:ln>
                          <a:solidFill>
                            <a:srgbClr val="0000FF"/>
                          </a:solidFill>
                          <a:effectLst/>
                          <a:latin typeface="Arial" pitchFamily="34" charset="0"/>
                        </a:rPr>
                        <a:t> </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000" b="1" i="0" u="none" strike="noStrike" cap="none" normalizeH="0" baseline="0" smtClean="0">
                          <a:ln>
                            <a:noFill/>
                          </a:ln>
                          <a:solidFill>
                            <a:srgbClr val="0000FF"/>
                          </a:solidFill>
                          <a:effectLst/>
                          <a:latin typeface="Arial" pitchFamily="34" charset="0"/>
                        </a:rPr>
                        <a:t>SHABAT</a:t>
                      </a:r>
                      <a:endParaRPr kumimoji="0" lang="en-US" sz="11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Arial Narrow" pitchFamily="34" charset="0"/>
                        </a:rPr>
                        <a:t>7mo</a:t>
                      </a:r>
                      <a:r>
                        <a:rPr kumimoji="0" lang="es-ES_tradnl" sz="800" b="0" i="0" u="none" strike="noStrike" cap="none" normalizeH="0" baseline="0" smtClean="0">
                          <a:ln>
                            <a:noFill/>
                          </a:ln>
                          <a:solidFill>
                            <a:schemeClr val="tx1"/>
                          </a:solidFill>
                          <a:effectLst/>
                          <a:latin typeface="Arial Narrow" pitchFamily="34" charset="0"/>
                        </a:rPr>
                        <a:t> Día de la Semana</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a:t>
                      </a:r>
                      <a:r>
                        <a:rPr kumimoji="0" lang="es-ES_tradnl" sz="1600" b="0" i="0" u="none" strike="noStrike" cap="none" normalizeH="0" baseline="0" smtClean="0">
                          <a:ln>
                            <a:noFill/>
                          </a:ln>
                          <a:solidFill>
                            <a:srgbClr val="333333"/>
                          </a:solidFill>
                          <a:effectLst/>
                          <a:latin typeface="Moon Phases"/>
                        </a:rPr>
                        <a:t>*</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a:t>
                      </a:r>
                      <a:r>
                        <a:rPr kumimoji="0" lang="es-ES_tradnl" sz="1600" b="0" i="0" u="none" strike="noStrike" cap="none" normalizeH="0" baseline="0" smtClean="0">
                          <a:ln>
                            <a:noFill/>
                          </a:ln>
                          <a:solidFill>
                            <a:srgbClr val="333333"/>
                          </a:solidFill>
                          <a:effectLst/>
                          <a:latin typeface="Moon Phases"/>
                        </a:rPr>
                        <a:t>*</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3</a:t>
                      </a:r>
                      <a:r>
                        <a:rPr kumimoji="0" lang="es-ES_tradnl" sz="1600" b="0" i="0" u="none" strike="noStrike" cap="none" normalizeH="0" baseline="0" smtClean="0">
                          <a:ln>
                            <a:noFill/>
                          </a:ln>
                          <a:solidFill>
                            <a:srgbClr val="333333"/>
                          </a:solidFill>
                          <a:effectLst/>
                          <a:latin typeface="Moon Phases"/>
                        </a:rPr>
                        <a:t>C</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4</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5</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6</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7</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8</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9</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798513">
                <a:tc rowSpan="3"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300" b="0" i="0" u="none" strike="noStrike" cap="none" normalizeH="0" baseline="0" smtClean="0">
                          <a:ln>
                            <a:noFill/>
                          </a:ln>
                          <a:solidFill>
                            <a:schemeClr val="tx1"/>
                          </a:solidFill>
                          <a:effectLst/>
                          <a:latin typeface="Goudy Old Style" pitchFamily="18" charset="0"/>
                        </a:rPr>
                        <a:t> </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rowSpan="3"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10</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11</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12</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13</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CC3300"/>
                          </a:solidFill>
                          <a:effectLst/>
                          <a:latin typeface="Arial" pitchFamily="34" charset="0"/>
                          <a:cs typeface="Arial" pitchFamily="34" charset="0"/>
                        </a:rPr>
                        <a:t>14</a:t>
                      </a:r>
                      <a:endParaRPr kumimoji="0" lang="en-US" sz="1100" b="0" i="0" u="none" strike="noStrike" cap="none" normalizeH="0" baseline="0" smtClean="0">
                        <a:ln>
                          <a:noFill/>
                        </a:ln>
                        <a:solidFill>
                          <a:srgbClr val="CC330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CC3300"/>
                          </a:solidFill>
                          <a:effectLst/>
                          <a:latin typeface="Arial Narrow" pitchFamily="34" charset="0"/>
                        </a:rPr>
                        <a:t>PESAJ</a:t>
                      </a:r>
                      <a:endParaRPr kumimoji="0" lang="es-ES_tradnl" sz="1600" b="0" i="0" u="none" strike="noStrike" cap="none" normalizeH="0" baseline="0" smtClean="0">
                        <a:ln>
                          <a:noFill/>
                        </a:ln>
                        <a:solidFill>
                          <a:srgbClr val="CC3300"/>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FF3300"/>
                          </a:solidFill>
                          <a:effectLst/>
                          <a:latin typeface="Arial" pitchFamily="34" charset="0"/>
                          <a:cs typeface="Arial" pitchFamily="34" charset="0"/>
                        </a:rPr>
                        <a:t>15</a:t>
                      </a:r>
                      <a:endParaRPr kumimoji="0" lang="en-US" sz="1100" b="0" i="0" u="none" strike="noStrike" cap="none" normalizeH="0" baseline="0" smtClean="0">
                        <a:ln>
                          <a:noFill/>
                        </a:ln>
                        <a:solidFill>
                          <a:srgbClr val="FF330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FF3300"/>
                          </a:solidFill>
                          <a:effectLst/>
                          <a:latin typeface="Arial Narrow" pitchFamily="34" charset="0"/>
                        </a:rPr>
                        <a:t>Panes sin Levadura</a:t>
                      </a:r>
                      <a:endParaRPr kumimoji="0" lang="es-ES_tradnl" sz="1600" b="0" i="0" u="none" strike="noStrike" cap="none" normalizeH="0" baseline="0" smtClean="0">
                        <a:ln>
                          <a:noFill/>
                        </a:ln>
                        <a:solidFill>
                          <a:srgbClr val="FF3300"/>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16</a:t>
                      </a:r>
                      <a:endParaRPr kumimoji="0" lang="en-US"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400" b="0" i="0" u="none" strike="noStrike" cap="none" normalizeH="0" baseline="0" smtClean="0">
                          <a:ln>
                            <a:noFill/>
                          </a:ln>
                          <a:solidFill>
                            <a:schemeClr val="accent2"/>
                          </a:solidFill>
                          <a:effectLst/>
                          <a:latin typeface="Arial" pitchFamily="34" charset="0"/>
                          <a:cs typeface="Arial" pitchFamily="34" charset="0"/>
                        </a:rPr>
                        <a:t>SHABAT</a:t>
                      </a:r>
                      <a:endParaRPr kumimoji="0" lang="es-ES_tradnl" sz="1400" b="0" i="0" u="none" strike="noStrike" cap="none" normalizeH="0" baseline="0" smtClean="0">
                        <a:ln>
                          <a:noFill/>
                        </a:ln>
                        <a:solidFill>
                          <a:schemeClr val="accent2"/>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1063625">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17</a:t>
                      </a:r>
                      <a:endParaRPr kumimoji="0" lang="en-US"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1" i="0" u="none" strike="noStrike" cap="none" normalizeH="0" baseline="0" smtClean="0">
                          <a:ln>
                            <a:noFill/>
                          </a:ln>
                          <a:solidFill>
                            <a:srgbClr val="0000FF"/>
                          </a:solidFill>
                          <a:effectLst/>
                          <a:latin typeface="Arial Narrow" pitchFamily="34" charset="0"/>
                        </a:rPr>
                        <a:t>1er</a:t>
                      </a:r>
                      <a:r>
                        <a:rPr kumimoji="0" lang="es-ES_tradnl" sz="1600" b="0" i="0" u="none" strike="noStrike" cap="none" normalizeH="0" baseline="0" smtClean="0">
                          <a:ln>
                            <a:noFill/>
                          </a:ln>
                          <a:solidFill>
                            <a:srgbClr val="0000FF"/>
                          </a:solidFill>
                          <a:effectLst/>
                          <a:latin typeface="Arial Narrow" pitchFamily="34" charset="0"/>
                        </a:rPr>
                        <a:t> Día de la Semana</a:t>
                      </a:r>
                      <a:r>
                        <a:rPr kumimoji="0" lang="es-ES_tradnl" sz="1600" b="0" i="0" u="none" strike="noStrike" cap="none" normalizeH="0" baseline="0" smtClean="0">
                          <a:ln>
                            <a:noFill/>
                          </a:ln>
                          <a:solidFill>
                            <a:srgbClr val="333333"/>
                          </a:solidFill>
                          <a:effectLst/>
                          <a:latin typeface="Arial" pitchFamily="34" charset="0"/>
                          <a:cs typeface="Arial" pitchFamily="34" charset="0"/>
                        </a:rPr>
                        <a:t> </a:t>
                      </a:r>
                      <a:endParaRPr kumimoji="0" lang="es-ES_tradnl" sz="16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18</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19</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20</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21</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22</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23</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417513">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 24</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25</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26</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27</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28</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29</a:t>
                      </a:r>
                      <a:endParaRPr kumimoji="0" lang="es-ES_tradnl" sz="18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rgbClr val="333333"/>
                          </a:solidFill>
                          <a:effectLst/>
                          <a:latin typeface="Arial" pitchFamily="34" charset="0"/>
                          <a:cs typeface="Arial" pitchFamily="34" charset="0"/>
                        </a:rPr>
                        <a:t>30</a:t>
                      </a:r>
                      <a:endParaRPr kumimoji="0" lang="en-US" sz="1100" b="0" i="0" u="none" strike="noStrike" cap="none" normalizeH="0" baseline="0" smtClean="0">
                        <a:ln>
                          <a:noFill/>
                        </a:ln>
                        <a:solidFill>
                          <a:schemeClr val="tx1"/>
                        </a:solidFill>
                        <a:effectLst/>
                        <a:latin typeface="Arial"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t>Cronología</a:t>
            </a:r>
          </a:p>
        </p:txBody>
      </p:sp>
      <p:sp>
        <p:nvSpPr>
          <p:cNvPr id="137219" name="Line 3"/>
          <p:cNvSpPr>
            <a:spLocks noChangeShapeType="1"/>
          </p:cNvSpPr>
          <p:nvPr/>
        </p:nvSpPr>
        <p:spPr bwMode="auto">
          <a:xfrm>
            <a:off x="914400" y="4343400"/>
            <a:ext cx="4876800" cy="0"/>
          </a:xfrm>
          <a:prstGeom prst="line">
            <a:avLst/>
          </a:prstGeom>
          <a:noFill/>
          <a:ln w="9525">
            <a:solidFill>
              <a:srgbClr val="0000FF"/>
            </a:solidFill>
            <a:round/>
            <a:headEnd/>
            <a:tailEnd type="stealth" w="lg" len="lg"/>
          </a:ln>
          <a:effectLst/>
        </p:spPr>
        <p:txBody>
          <a:bodyPr/>
          <a:lstStyle/>
          <a:p>
            <a:endParaRPr lang="en-US"/>
          </a:p>
        </p:txBody>
      </p:sp>
      <p:sp>
        <p:nvSpPr>
          <p:cNvPr id="137220" name="Line 4"/>
          <p:cNvSpPr>
            <a:spLocks noChangeShapeType="1"/>
          </p:cNvSpPr>
          <p:nvPr/>
        </p:nvSpPr>
        <p:spPr bwMode="auto">
          <a:xfrm>
            <a:off x="6400800" y="4343400"/>
            <a:ext cx="1828800" cy="0"/>
          </a:xfrm>
          <a:prstGeom prst="line">
            <a:avLst/>
          </a:prstGeom>
          <a:noFill/>
          <a:ln w="9525">
            <a:solidFill>
              <a:srgbClr val="0000FF"/>
            </a:solidFill>
            <a:round/>
            <a:headEnd/>
            <a:tailEnd type="triangle" w="lg" len="lg"/>
          </a:ln>
          <a:effectLst/>
        </p:spPr>
        <p:txBody>
          <a:bodyPr/>
          <a:lstStyle/>
          <a:p>
            <a:endParaRPr lang="en-US"/>
          </a:p>
        </p:txBody>
      </p:sp>
      <p:sp>
        <p:nvSpPr>
          <p:cNvPr id="137221" name="Line 5"/>
          <p:cNvSpPr>
            <a:spLocks noChangeShapeType="1"/>
          </p:cNvSpPr>
          <p:nvPr/>
        </p:nvSpPr>
        <p:spPr bwMode="auto">
          <a:xfrm>
            <a:off x="1828800" y="3429000"/>
            <a:ext cx="0" cy="1828800"/>
          </a:xfrm>
          <a:prstGeom prst="line">
            <a:avLst/>
          </a:prstGeom>
          <a:noFill/>
          <a:ln w="9525">
            <a:solidFill>
              <a:srgbClr val="0000FF"/>
            </a:solidFill>
            <a:round/>
            <a:headEnd/>
            <a:tailEnd/>
          </a:ln>
          <a:effectLst/>
        </p:spPr>
        <p:txBody>
          <a:bodyPr/>
          <a:lstStyle/>
          <a:p>
            <a:endParaRPr lang="en-US"/>
          </a:p>
        </p:txBody>
      </p:sp>
      <p:sp>
        <p:nvSpPr>
          <p:cNvPr id="137222" name="Line 6"/>
          <p:cNvSpPr>
            <a:spLocks noChangeShapeType="1"/>
          </p:cNvSpPr>
          <p:nvPr/>
        </p:nvSpPr>
        <p:spPr bwMode="auto">
          <a:xfrm>
            <a:off x="2743200" y="3429000"/>
            <a:ext cx="0" cy="1828800"/>
          </a:xfrm>
          <a:prstGeom prst="line">
            <a:avLst/>
          </a:prstGeom>
          <a:noFill/>
          <a:ln w="38100">
            <a:solidFill>
              <a:srgbClr val="0000FF"/>
            </a:solidFill>
            <a:round/>
            <a:headEnd/>
            <a:tailEnd/>
          </a:ln>
          <a:effectLst/>
        </p:spPr>
        <p:txBody>
          <a:bodyPr/>
          <a:lstStyle/>
          <a:p>
            <a:endParaRPr lang="en-US"/>
          </a:p>
        </p:txBody>
      </p:sp>
      <p:sp>
        <p:nvSpPr>
          <p:cNvPr id="137223" name="Line 7"/>
          <p:cNvSpPr>
            <a:spLocks noChangeShapeType="1"/>
          </p:cNvSpPr>
          <p:nvPr/>
        </p:nvSpPr>
        <p:spPr bwMode="auto">
          <a:xfrm>
            <a:off x="3657600" y="3429000"/>
            <a:ext cx="0" cy="1828800"/>
          </a:xfrm>
          <a:prstGeom prst="line">
            <a:avLst/>
          </a:prstGeom>
          <a:noFill/>
          <a:ln w="38100">
            <a:solidFill>
              <a:srgbClr val="FF3300"/>
            </a:solidFill>
            <a:round/>
            <a:headEnd/>
            <a:tailEnd/>
          </a:ln>
          <a:effectLst/>
        </p:spPr>
        <p:txBody>
          <a:bodyPr/>
          <a:lstStyle/>
          <a:p>
            <a:endParaRPr lang="en-US"/>
          </a:p>
        </p:txBody>
      </p:sp>
      <p:sp>
        <p:nvSpPr>
          <p:cNvPr id="137224" name="Line 8"/>
          <p:cNvSpPr>
            <a:spLocks noChangeShapeType="1"/>
          </p:cNvSpPr>
          <p:nvPr/>
        </p:nvSpPr>
        <p:spPr bwMode="auto">
          <a:xfrm>
            <a:off x="4572000" y="3429000"/>
            <a:ext cx="0" cy="1828800"/>
          </a:xfrm>
          <a:prstGeom prst="line">
            <a:avLst/>
          </a:prstGeom>
          <a:noFill/>
          <a:ln w="38100">
            <a:solidFill>
              <a:srgbClr val="0000FF"/>
            </a:solidFill>
            <a:round/>
            <a:headEnd/>
            <a:tailEnd/>
          </a:ln>
          <a:effectLst/>
        </p:spPr>
        <p:txBody>
          <a:bodyPr/>
          <a:lstStyle/>
          <a:p>
            <a:endParaRPr lang="en-US"/>
          </a:p>
        </p:txBody>
      </p:sp>
      <p:sp>
        <p:nvSpPr>
          <p:cNvPr id="137226" name="Line 10"/>
          <p:cNvSpPr>
            <a:spLocks noChangeShapeType="1"/>
          </p:cNvSpPr>
          <p:nvPr/>
        </p:nvSpPr>
        <p:spPr bwMode="auto">
          <a:xfrm>
            <a:off x="7315200" y="3429000"/>
            <a:ext cx="0" cy="1828800"/>
          </a:xfrm>
          <a:prstGeom prst="line">
            <a:avLst/>
          </a:prstGeom>
          <a:noFill/>
          <a:ln w="9525">
            <a:solidFill>
              <a:srgbClr val="0000FF"/>
            </a:solidFill>
            <a:round/>
            <a:headEnd/>
            <a:tailEnd/>
          </a:ln>
          <a:effectLst/>
        </p:spPr>
        <p:txBody>
          <a:bodyPr/>
          <a:lstStyle/>
          <a:p>
            <a:endParaRPr lang="en-US"/>
          </a:p>
        </p:txBody>
      </p:sp>
      <p:sp>
        <p:nvSpPr>
          <p:cNvPr id="137227" name="Text Box 11"/>
          <p:cNvSpPr txBox="1">
            <a:spLocks noChangeArrowheads="1"/>
          </p:cNvSpPr>
          <p:nvPr/>
        </p:nvSpPr>
        <p:spPr bwMode="auto">
          <a:xfrm>
            <a:off x="1600200" y="5410200"/>
            <a:ext cx="438150" cy="366713"/>
          </a:xfrm>
          <a:prstGeom prst="rect">
            <a:avLst/>
          </a:prstGeom>
          <a:noFill/>
          <a:ln w="9525">
            <a:noFill/>
            <a:miter lim="800000"/>
            <a:headEnd/>
            <a:tailEnd/>
          </a:ln>
          <a:effectLst/>
        </p:spPr>
        <p:txBody>
          <a:bodyPr wrap="none">
            <a:spAutoFit/>
          </a:bodyPr>
          <a:lstStyle/>
          <a:p>
            <a:r>
              <a:rPr lang="en-US">
                <a:solidFill>
                  <a:srgbClr val="0000FF"/>
                </a:solidFill>
              </a:rPr>
              <a:t>14</a:t>
            </a:r>
          </a:p>
        </p:txBody>
      </p:sp>
      <p:sp>
        <p:nvSpPr>
          <p:cNvPr id="137228" name="Text Box 12"/>
          <p:cNvSpPr txBox="1">
            <a:spLocks noChangeArrowheads="1"/>
          </p:cNvSpPr>
          <p:nvPr/>
        </p:nvSpPr>
        <p:spPr bwMode="auto">
          <a:xfrm>
            <a:off x="2514600" y="5410200"/>
            <a:ext cx="438150" cy="366713"/>
          </a:xfrm>
          <a:prstGeom prst="rect">
            <a:avLst/>
          </a:prstGeom>
          <a:noFill/>
          <a:ln w="9525">
            <a:noFill/>
            <a:miter lim="800000"/>
            <a:headEnd/>
            <a:tailEnd/>
          </a:ln>
          <a:effectLst/>
        </p:spPr>
        <p:txBody>
          <a:bodyPr>
            <a:spAutoFit/>
          </a:bodyPr>
          <a:lstStyle/>
          <a:p>
            <a:r>
              <a:rPr lang="en-US">
                <a:solidFill>
                  <a:srgbClr val="0000FF"/>
                </a:solidFill>
              </a:rPr>
              <a:t>15</a:t>
            </a:r>
          </a:p>
        </p:txBody>
      </p:sp>
      <p:sp>
        <p:nvSpPr>
          <p:cNvPr id="137229" name="Text Box 13"/>
          <p:cNvSpPr txBox="1">
            <a:spLocks noChangeArrowheads="1"/>
          </p:cNvSpPr>
          <p:nvPr/>
        </p:nvSpPr>
        <p:spPr bwMode="auto">
          <a:xfrm>
            <a:off x="3429000" y="5410200"/>
            <a:ext cx="438150" cy="366713"/>
          </a:xfrm>
          <a:prstGeom prst="rect">
            <a:avLst/>
          </a:prstGeom>
          <a:noFill/>
          <a:ln w="9525">
            <a:noFill/>
            <a:miter lim="800000"/>
            <a:headEnd/>
            <a:tailEnd/>
          </a:ln>
          <a:effectLst/>
        </p:spPr>
        <p:txBody>
          <a:bodyPr wrap="none">
            <a:spAutoFit/>
          </a:bodyPr>
          <a:lstStyle/>
          <a:p>
            <a:r>
              <a:rPr lang="en-US">
                <a:solidFill>
                  <a:srgbClr val="0000FF"/>
                </a:solidFill>
              </a:rPr>
              <a:t>16</a:t>
            </a:r>
          </a:p>
        </p:txBody>
      </p:sp>
      <p:sp>
        <p:nvSpPr>
          <p:cNvPr id="137230" name="Text Box 14"/>
          <p:cNvSpPr txBox="1">
            <a:spLocks noChangeArrowheads="1"/>
          </p:cNvSpPr>
          <p:nvPr/>
        </p:nvSpPr>
        <p:spPr bwMode="auto">
          <a:xfrm>
            <a:off x="4343400" y="5410200"/>
            <a:ext cx="438150" cy="366713"/>
          </a:xfrm>
          <a:prstGeom prst="rect">
            <a:avLst/>
          </a:prstGeom>
          <a:noFill/>
          <a:ln w="9525">
            <a:noFill/>
            <a:miter lim="800000"/>
            <a:headEnd/>
            <a:tailEnd/>
          </a:ln>
          <a:effectLst/>
        </p:spPr>
        <p:txBody>
          <a:bodyPr wrap="none">
            <a:spAutoFit/>
          </a:bodyPr>
          <a:lstStyle/>
          <a:p>
            <a:r>
              <a:rPr lang="en-US">
                <a:solidFill>
                  <a:srgbClr val="0000FF"/>
                </a:solidFill>
              </a:rPr>
              <a:t>17</a:t>
            </a:r>
          </a:p>
        </p:txBody>
      </p:sp>
      <p:sp>
        <p:nvSpPr>
          <p:cNvPr id="137232" name="Text Box 16"/>
          <p:cNvSpPr txBox="1">
            <a:spLocks noChangeArrowheads="1"/>
          </p:cNvSpPr>
          <p:nvPr/>
        </p:nvSpPr>
        <p:spPr bwMode="auto">
          <a:xfrm>
            <a:off x="2133600" y="6248400"/>
            <a:ext cx="1752600" cy="366713"/>
          </a:xfrm>
          <a:prstGeom prst="rect">
            <a:avLst/>
          </a:prstGeom>
          <a:noFill/>
          <a:ln w="9525">
            <a:noFill/>
            <a:miter lim="800000"/>
            <a:headEnd/>
            <a:tailEnd/>
          </a:ln>
          <a:effectLst/>
        </p:spPr>
        <p:txBody>
          <a:bodyPr>
            <a:spAutoFit/>
          </a:bodyPr>
          <a:lstStyle/>
          <a:p>
            <a:r>
              <a:rPr lang="en-US" b="1">
                <a:solidFill>
                  <a:srgbClr val="0000FF"/>
                </a:solidFill>
              </a:rPr>
              <a:t>AVIV (NISAN)</a:t>
            </a:r>
          </a:p>
        </p:txBody>
      </p:sp>
      <p:sp>
        <p:nvSpPr>
          <p:cNvPr id="137233" name="Text Box 17"/>
          <p:cNvSpPr txBox="1">
            <a:spLocks noChangeArrowheads="1"/>
          </p:cNvSpPr>
          <p:nvPr/>
        </p:nvSpPr>
        <p:spPr bwMode="auto">
          <a:xfrm>
            <a:off x="7162800" y="5410200"/>
            <a:ext cx="311150" cy="366713"/>
          </a:xfrm>
          <a:prstGeom prst="rect">
            <a:avLst/>
          </a:prstGeom>
          <a:noFill/>
          <a:ln w="9525">
            <a:noFill/>
            <a:miter lim="800000"/>
            <a:headEnd/>
            <a:tailEnd/>
          </a:ln>
          <a:effectLst/>
        </p:spPr>
        <p:txBody>
          <a:bodyPr wrap="none">
            <a:spAutoFit/>
          </a:bodyPr>
          <a:lstStyle/>
          <a:p>
            <a:r>
              <a:rPr lang="en-US">
                <a:solidFill>
                  <a:srgbClr val="0000FF"/>
                </a:solidFill>
              </a:rPr>
              <a:t>6</a:t>
            </a:r>
          </a:p>
        </p:txBody>
      </p:sp>
      <p:sp>
        <p:nvSpPr>
          <p:cNvPr id="137234" name="Text Box 18"/>
          <p:cNvSpPr txBox="1">
            <a:spLocks noChangeArrowheads="1"/>
          </p:cNvSpPr>
          <p:nvPr/>
        </p:nvSpPr>
        <p:spPr bwMode="auto">
          <a:xfrm>
            <a:off x="6934200" y="6248400"/>
            <a:ext cx="882650" cy="366713"/>
          </a:xfrm>
          <a:prstGeom prst="rect">
            <a:avLst/>
          </a:prstGeom>
          <a:noFill/>
          <a:ln w="9525">
            <a:noFill/>
            <a:miter lim="800000"/>
            <a:headEnd/>
            <a:tailEnd/>
          </a:ln>
          <a:effectLst/>
        </p:spPr>
        <p:txBody>
          <a:bodyPr wrap="none">
            <a:spAutoFit/>
          </a:bodyPr>
          <a:lstStyle/>
          <a:p>
            <a:r>
              <a:rPr lang="en-US" b="1">
                <a:solidFill>
                  <a:srgbClr val="0000FF"/>
                </a:solidFill>
              </a:rPr>
              <a:t>SIVAN</a:t>
            </a:r>
          </a:p>
        </p:txBody>
      </p:sp>
      <p:sp>
        <p:nvSpPr>
          <p:cNvPr id="137235" name="Text Box 19"/>
          <p:cNvSpPr txBox="1">
            <a:spLocks noChangeArrowheads="1"/>
          </p:cNvSpPr>
          <p:nvPr/>
        </p:nvSpPr>
        <p:spPr bwMode="auto">
          <a:xfrm>
            <a:off x="1066800" y="2514600"/>
            <a:ext cx="1514475" cy="376238"/>
          </a:xfrm>
          <a:prstGeom prst="rect">
            <a:avLst/>
          </a:prstGeom>
          <a:noFill/>
          <a:ln w="9525">
            <a:solidFill>
              <a:schemeClr val="tx1"/>
            </a:solidFill>
            <a:miter lim="800000"/>
            <a:headEnd/>
            <a:tailEnd/>
          </a:ln>
          <a:effectLst/>
        </p:spPr>
        <p:txBody>
          <a:bodyPr wrap="none">
            <a:spAutoFit/>
          </a:bodyPr>
          <a:lstStyle/>
          <a:p>
            <a:r>
              <a:rPr lang="en-US" b="1">
                <a:solidFill>
                  <a:srgbClr val="FF3300"/>
                </a:solidFill>
              </a:rPr>
              <a:t>Ultima Cena</a:t>
            </a:r>
            <a:endParaRPr lang="en-US"/>
          </a:p>
        </p:txBody>
      </p:sp>
      <p:sp>
        <p:nvSpPr>
          <p:cNvPr id="137236" name="Text Box 20"/>
          <p:cNvSpPr txBox="1">
            <a:spLocks noChangeArrowheads="1"/>
          </p:cNvSpPr>
          <p:nvPr/>
        </p:nvSpPr>
        <p:spPr bwMode="auto">
          <a:xfrm>
            <a:off x="2384425" y="3192463"/>
            <a:ext cx="184150"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137237" name="Text Box 21"/>
          <p:cNvSpPr txBox="1">
            <a:spLocks noChangeArrowheads="1"/>
          </p:cNvSpPr>
          <p:nvPr/>
        </p:nvSpPr>
        <p:spPr bwMode="auto">
          <a:xfrm>
            <a:off x="762000" y="1295400"/>
            <a:ext cx="6172200" cy="650875"/>
          </a:xfrm>
          <a:prstGeom prst="rect">
            <a:avLst/>
          </a:prstGeom>
          <a:noFill/>
          <a:ln w="9525">
            <a:solidFill>
              <a:schemeClr val="tx1"/>
            </a:solidFill>
            <a:miter lim="800000"/>
            <a:headEnd/>
            <a:tailEnd/>
          </a:ln>
          <a:effectLst/>
        </p:spPr>
        <p:txBody>
          <a:bodyPr>
            <a:spAutoFit/>
          </a:bodyPr>
          <a:lstStyle/>
          <a:p>
            <a:r>
              <a:rPr lang="en-US" b="1">
                <a:solidFill>
                  <a:schemeClr val="accent2"/>
                </a:solidFill>
              </a:rPr>
              <a:t>Pascua (Fiesta de los Panes sin Levadura)</a:t>
            </a:r>
          </a:p>
          <a:p>
            <a:r>
              <a:rPr lang="en-US" b="1">
                <a:solidFill>
                  <a:srgbClr val="FF3300"/>
                </a:solidFill>
              </a:rPr>
              <a:t>Muerte</a:t>
            </a:r>
            <a:r>
              <a:rPr lang="en-US"/>
              <a:t> del Mesías, Mujeres compran especias</a:t>
            </a:r>
          </a:p>
        </p:txBody>
      </p:sp>
      <p:sp>
        <p:nvSpPr>
          <p:cNvPr id="137238" name="Line 22"/>
          <p:cNvSpPr>
            <a:spLocks noChangeShapeType="1"/>
          </p:cNvSpPr>
          <p:nvPr/>
        </p:nvSpPr>
        <p:spPr bwMode="auto">
          <a:xfrm>
            <a:off x="2743200" y="1981200"/>
            <a:ext cx="0" cy="1295400"/>
          </a:xfrm>
          <a:prstGeom prst="line">
            <a:avLst/>
          </a:prstGeom>
          <a:noFill/>
          <a:ln w="9525">
            <a:solidFill>
              <a:schemeClr val="tx1"/>
            </a:solidFill>
            <a:round/>
            <a:headEnd/>
            <a:tailEnd type="triangle" w="med" len="med"/>
          </a:ln>
          <a:effectLst/>
        </p:spPr>
        <p:txBody>
          <a:bodyPr/>
          <a:lstStyle/>
          <a:p>
            <a:endParaRPr lang="en-US"/>
          </a:p>
        </p:txBody>
      </p:sp>
      <p:sp>
        <p:nvSpPr>
          <p:cNvPr id="137239" name="Line 23"/>
          <p:cNvSpPr>
            <a:spLocks noChangeShapeType="1"/>
          </p:cNvSpPr>
          <p:nvPr/>
        </p:nvSpPr>
        <p:spPr bwMode="auto">
          <a:xfrm>
            <a:off x="1828800" y="2895600"/>
            <a:ext cx="0" cy="381000"/>
          </a:xfrm>
          <a:prstGeom prst="line">
            <a:avLst/>
          </a:prstGeom>
          <a:noFill/>
          <a:ln w="9525">
            <a:solidFill>
              <a:schemeClr val="tx1"/>
            </a:solidFill>
            <a:round/>
            <a:headEnd/>
            <a:tailEnd type="triangle" w="med" len="med"/>
          </a:ln>
          <a:effectLst/>
        </p:spPr>
        <p:txBody>
          <a:bodyPr/>
          <a:lstStyle/>
          <a:p>
            <a:endParaRPr lang="en-US"/>
          </a:p>
        </p:txBody>
      </p:sp>
      <p:sp>
        <p:nvSpPr>
          <p:cNvPr id="137240" name="Text Box 24"/>
          <p:cNvSpPr txBox="1">
            <a:spLocks noChangeArrowheads="1"/>
          </p:cNvSpPr>
          <p:nvPr/>
        </p:nvSpPr>
        <p:spPr bwMode="auto">
          <a:xfrm>
            <a:off x="3733800" y="2286000"/>
            <a:ext cx="5105400" cy="650875"/>
          </a:xfrm>
          <a:prstGeom prst="rect">
            <a:avLst/>
          </a:prstGeom>
          <a:noFill/>
          <a:ln w="9525">
            <a:solidFill>
              <a:schemeClr val="tx1"/>
            </a:solidFill>
            <a:miter lim="800000"/>
            <a:headEnd/>
            <a:tailEnd/>
          </a:ln>
          <a:effectLst/>
        </p:spPr>
        <p:txBody>
          <a:bodyPr>
            <a:spAutoFit/>
          </a:bodyPr>
          <a:lstStyle/>
          <a:p>
            <a:r>
              <a:rPr lang="en-US" b="1">
                <a:solidFill>
                  <a:srgbClr val="FF3300"/>
                </a:solidFill>
              </a:rPr>
              <a:t>Resurrección, </a:t>
            </a:r>
            <a:r>
              <a:rPr lang="en-US" b="1">
                <a:solidFill>
                  <a:schemeClr val="accent2"/>
                </a:solidFill>
              </a:rPr>
              <a:t>Ofrenda de la gavilla</a:t>
            </a:r>
          </a:p>
          <a:p>
            <a:endParaRPr lang="en-US" b="1">
              <a:solidFill>
                <a:srgbClr val="FF3300"/>
              </a:solidFill>
            </a:endParaRPr>
          </a:p>
        </p:txBody>
      </p:sp>
      <p:sp>
        <p:nvSpPr>
          <p:cNvPr id="137243" name="Text Box 27"/>
          <p:cNvSpPr txBox="1">
            <a:spLocks noChangeArrowheads="1"/>
          </p:cNvSpPr>
          <p:nvPr/>
        </p:nvSpPr>
        <p:spPr bwMode="auto">
          <a:xfrm>
            <a:off x="6019800" y="3048000"/>
            <a:ext cx="2819400" cy="376238"/>
          </a:xfrm>
          <a:prstGeom prst="rect">
            <a:avLst/>
          </a:prstGeom>
          <a:noFill/>
          <a:ln w="9525">
            <a:solidFill>
              <a:schemeClr val="tx1"/>
            </a:solidFill>
            <a:miter lim="800000"/>
            <a:headEnd/>
            <a:tailEnd/>
          </a:ln>
          <a:effectLst/>
        </p:spPr>
        <p:txBody>
          <a:bodyPr>
            <a:spAutoFit/>
          </a:bodyPr>
          <a:lstStyle/>
          <a:p>
            <a:r>
              <a:rPr lang="en-US" b="1">
                <a:solidFill>
                  <a:schemeClr val="accent2"/>
                </a:solidFill>
              </a:rPr>
              <a:t>Fiesta de las semanas</a:t>
            </a:r>
          </a:p>
        </p:txBody>
      </p:sp>
      <p:sp>
        <p:nvSpPr>
          <p:cNvPr id="137244" name="Line 28"/>
          <p:cNvSpPr>
            <a:spLocks noChangeShapeType="1"/>
          </p:cNvSpPr>
          <p:nvPr/>
        </p:nvSpPr>
        <p:spPr bwMode="auto">
          <a:xfrm>
            <a:off x="7315200" y="3429000"/>
            <a:ext cx="0" cy="152400"/>
          </a:xfrm>
          <a:prstGeom prst="line">
            <a:avLst/>
          </a:prstGeom>
          <a:noFill/>
          <a:ln w="9525">
            <a:solidFill>
              <a:schemeClr val="tx1"/>
            </a:solidFill>
            <a:round/>
            <a:headEnd/>
            <a:tailEnd type="triangle" w="med" len="med"/>
          </a:ln>
          <a:effectLst/>
        </p:spPr>
        <p:txBody>
          <a:bodyPr/>
          <a:lstStyle/>
          <a:p>
            <a:endParaRPr lang="en-US"/>
          </a:p>
        </p:txBody>
      </p:sp>
      <p:sp>
        <p:nvSpPr>
          <p:cNvPr id="137245" name="Text Box 29"/>
          <p:cNvSpPr txBox="1">
            <a:spLocks noChangeArrowheads="1"/>
          </p:cNvSpPr>
          <p:nvPr/>
        </p:nvSpPr>
        <p:spPr bwMode="auto">
          <a:xfrm>
            <a:off x="1371600" y="5791200"/>
            <a:ext cx="725488" cy="304800"/>
          </a:xfrm>
          <a:prstGeom prst="rect">
            <a:avLst/>
          </a:prstGeom>
          <a:noFill/>
          <a:ln w="9525">
            <a:noFill/>
            <a:miter lim="800000"/>
            <a:headEnd/>
            <a:tailEnd/>
          </a:ln>
          <a:effectLst/>
        </p:spPr>
        <p:txBody>
          <a:bodyPr wrap="none">
            <a:spAutoFit/>
          </a:bodyPr>
          <a:lstStyle/>
          <a:p>
            <a:r>
              <a:rPr lang="en-US" sz="1400">
                <a:solidFill>
                  <a:srgbClr val="FF3300"/>
                </a:solidFill>
              </a:rPr>
              <a:t>5to día</a:t>
            </a:r>
          </a:p>
        </p:txBody>
      </p:sp>
      <p:sp>
        <p:nvSpPr>
          <p:cNvPr id="137246" name="Text Box 30"/>
          <p:cNvSpPr txBox="1">
            <a:spLocks noChangeArrowheads="1"/>
          </p:cNvSpPr>
          <p:nvPr/>
        </p:nvSpPr>
        <p:spPr bwMode="auto">
          <a:xfrm>
            <a:off x="2438400" y="5791200"/>
            <a:ext cx="725488" cy="304800"/>
          </a:xfrm>
          <a:prstGeom prst="rect">
            <a:avLst/>
          </a:prstGeom>
          <a:noFill/>
          <a:ln w="9525">
            <a:noFill/>
            <a:miter lim="800000"/>
            <a:headEnd/>
            <a:tailEnd/>
          </a:ln>
          <a:effectLst/>
        </p:spPr>
        <p:txBody>
          <a:bodyPr wrap="none">
            <a:spAutoFit/>
          </a:bodyPr>
          <a:lstStyle/>
          <a:p>
            <a:r>
              <a:rPr lang="en-US" sz="1400">
                <a:solidFill>
                  <a:srgbClr val="FF3300"/>
                </a:solidFill>
              </a:rPr>
              <a:t>6to día</a:t>
            </a:r>
          </a:p>
        </p:txBody>
      </p:sp>
      <p:sp>
        <p:nvSpPr>
          <p:cNvPr id="137247" name="Text Box 31"/>
          <p:cNvSpPr txBox="1">
            <a:spLocks noChangeArrowheads="1"/>
          </p:cNvSpPr>
          <p:nvPr/>
        </p:nvSpPr>
        <p:spPr bwMode="auto">
          <a:xfrm>
            <a:off x="3352800" y="5791200"/>
            <a:ext cx="854075" cy="304800"/>
          </a:xfrm>
          <a:prstGeom prst="rect">
            <a:avLst/>
          </a:prstGeom>
          <a:noFill/>
          <a:ln w="9525">
            <a:noFill/>
            <a:miter lim="800000"/>
            <a:headEnd/>
            <a:tailEnd/>
          </a:ln>
          <a:effectLst/>
        </p:spPr>
        <p:txBody>
          <a:bodyPr wrap="none">
            <a:spAutoFit/>
          </a:bodyPr>
          <a:lstStyle/>
          <a:p>
            <a:r>
              <a:rPr lang="en-US" sz="1400" b="1">
                <a:solidFill>
                  <a:srgbClr val="FF3300"/>
                </a:solidFill>
              </a:rPr>
              <a:t>7mo día</a:t>
            </a:r>
          </a:p>
        </p:txBody>
      </p:sp>
      <p:sp>
        <p:nvSpPr>
          <p:cNvPr id="137248" name="Text Box 32"/>
          <p:cNvSpPr txBox="1">
            <a:spLocks noChangeArrowheads="1"/>
          </p:cNvSpPr>
          <p:nvPr/>
        </p:nvSpPr>
        <p:spPr bwMode="auto">
          <a:xfrm>
            <a:off x="4267200" y="5791200"/>
            <a:ext cx="735013" cy="304800"/>
          </a:xfrm>
          <a:prstGeom prst="rect">
            <a:avLst/>
          </a:prstGeom>
          <a:noFill/>
          <a:ln w="9525">
            <a:noFill/>
            <a:miter lim="800000"/>
            <a:headEnd/>
            <a:tailEnd/>
          </a:ln>
          <a:effectLst/>
        </p:spPr>
        <p:txBody>
          <a:bodyPr wrap="none">
            <a:spAutoFit/>
          </a:bodyPr>
          <a:lstStyle/>
          <a:p>
            <a:r>
              <a:rPr lang="en-US" sz="1400">
                <a:solidFill>
                  <a:srgbClr val="FF3300"/>
                </a:solidFill>
              </a:rPr>
              <a:t>1er día</a:t>
            </a:r>
          </a:p>
        </p:txBody>
      </p:sp>
      <p:sp>
        <p:nvSpPr>
          <p:cNvPr id="137250" name="Text Box 34"/>
          <p:cNvSpPr txBox="1">
            <a:spLocks noChangeArrowheads="1"/>
          </p:cNvSpPr>
          <p:nvPr/>
        </p:nvSpPr>
        <p:spPr bwMode="auto">
          <a:xfrm>
            <a:off x="6934200" y="5791200"/>
            <a:ext cx="735013" cy="304800"/>
          </a:xfrm>
          <a:prstGeom prst="rect">
            <a:avLst/>
          </a:prstGeom>
          <a:noFill/>
          <a:ln w="9525">
            <a:noFill/>
            <a:miter lim="800000"/>
            <a:headEnd/>
            <a:tailEnd/>
          </a:ln>
          <a:effectLst/>
        </p:spPr>
        <p:txBody>
          <a:bodyPr wrap="none">
            <a:spAutoFit/>
          </a:bodyPr>
          <a:lstStyle/>
          <a:p>
            <a:r>
              <a:rPr lang="en-US" sz="1400">
                <a:solidFill>
                  <a:srgbClr val="FF3300"/>
                </a:solidFill>
              </a:rPr>
              <a:t>1er día</a:t>
            </a:r>
          </a:p>
        </p:txBody>
      </p:sp>
      <p:sp>
        <p:nvSpPr>
          <p:cNvPr id="137251" name="Line 35"/>
          <p:cNvSpPr>
            <a:spLocks noChangeShapeType="1"/>
          </p:cNvSpPr>
          <p:nvPr/>
        </p:nvSpPr>
        <p:spPr bwMode="auto">
          <a:xfrm>
            <a:off x="4572000" y="2971800"/>
            <a:ext cx="0" cy="381000"/>
          </a:xfrm>
          <a:prstGeom prst="line">
            <a:avLst/>
          </a:prstGeom>
          <a:noFill/>
          <a:ln w="9525">
            <a:solidFill>
              <a:schemeClr val="tx1"/>
            </a:solidFill>
            <a:round/>
            <a:headEnd/>
            <a:tailEnd type="triangle" w="med" len="med"/>
          </a:ln>
          <a:effectLst/>
        </p:spPr>
        <p:txBody>
          <a:bodyPr/>
          <a:lstStyle/>
          <a:p>
            <a:endParaRPr lang="en-US"/>
          </a:p>
        </p:txBody>
      </p:sp>
      <p:sp>
        <p:nvSpPr>
          <p:cNvPr id="137252" name="Oval 36"/>
          <p:cNvSpPr>
            <a:spLocks noChangeArrowheads="1"/>
          </p:cNvSpPr>
          <p:nvPr/>
        </p:nvSpPr>
        <p:spPr bwMode="auto">
          <a:xfrm>
            <a:off x="2590800" y="3886200"/>
            <a:ext cx="2133600" cy="304800"/>
          </a:xfrm>
          <a:prstGeom prst="ellipse">
            <a:avLst/>
          </a:prstGeom>
          <a:solidFill>
            <a:schemeClr val="accent1">
              <a:alpha val="0"/>
            </a:schemeClr>
          </a:solidFill>
          <a:ln w="38100">
            <a:solidFill>
              <a:srgbClr val="FF0000"/>
            </a:solidFill>
            <a:round/>
            <a:headEnd/>
            <a:tailEnd/>
          </a:ln>
          <a:effectLst/>
        </p:spPr>
        <p:txBody>
          <a:bodyPr wrap="none" anchor="ctr"/>
          <a:lstStyle/>
          <a:p>
            <a:pPr algn="ctr"/>
            <a:r>
              <a:rPr lang="en-US" b="1"/>
              <a:t>al tercer día</a:t>
            </a:r>
          </a:p>
        </p:txBody>
      </p:sp>
      <p:sp>
        <p:nvSpPr>
          <p:cNvPr id="137256" name="Oval 40"/>
          <p:cNvSpPr>
            <a:spLocks noChangeArrowheads="1"/>
          </p:cNvSpPr>
          <p:nvPr/>
        </p:nvSpPr>
        <p:spPr bwMode="auto">
          <a:xfrm>
            <a:off x="4343400" y="4495800"/>
            <a:ext cx="3200400" cy="457200"/>
          </a:xfrm>
          <a:prstGeom prst="ellipse">
            <a:avLst/>
          </a:prstGeom>
          <a:solidFill>
            <a:schemeClr val="accent1">
              <a:alpha val="0"/>
            </a:schemeClr>
          </a:solidFill>
          <a:ln w="38100">
            <a:solidFill>
              <a:srgbClr val="FF0000"/>
            </a:solidFill>
            <a:round/>
            <a:headEnd/>
            <a:tailEnd/>
          </a:ln>
          <a:effectLst/>
        </p:spPr>
        <p:txBody>
          <a:bodyPr wrap="none" anchor="ctr"/>
          <a:lstStyle/>
          <a:p>
            <a:pPr algn="ctr"/>
            <a:r>
              <a:rPr lang="en-US" b="1">
                <a:solidFill>
                  <a:srgbClr val="FF3300"/>
                </a:solidFill>
              </a:rPr>
              <a:t>50 días</a:t>
            </a:r>
          </a:p>
        </p:txBody>
      </p:sp>
      <p:sp>
        <p:nvSpPr>
          <p:cNvPr id="137257" name="Text Box 41"/>
          <p:cNvSpPr txBox="1">
            <a:spLocks noChangeArrowheads="1"/>
          </p:cNvSpPr>
          <p:nvPr/>
        </p:nvSpPr>
        <p:spPr bwMode="auto">
          <a:xfrm>
            <a:off x="3641725" y="341313"/>
            <a:ext cx="4302125" cy="641350"/>
          </a:xfrm>
          <a:prstGeom prst="rect">
            <a:avLst/>
          </a:prstGeom>
          <a:noFill/>
          <a:ln w="9525">
            <a:noFill/>
            <a:miter lim="800000"/>
            <a:headEnd/>
            <a:tailEnd/>
          </a:ln>
          <a:effectLst/>
        </p:spPr>
        <p:txBody>
          <a:bodyPr wrap="none">
            <a:spAutoFit/>
          </a:bodyPr>
          <a:lstStyle/>
          <a:p>
            <a:pPr>
              <a:buFontTx/>
              <a:buChar char="•"/>
            </a:pPr>
            <a:r>
              <a:rPr lang="en-US">
                <a:solidFill>
                  <a:srgbClr val="FF3300"/>
                </a:solidFill>
              </a:rPr>
              <a:t> </a:t>
            </a:r>
            <a:r>
              <a:rPr lang="en-US" b="1">
                <a:solidFill>
                  <a:srgbClr val="FF3300"/>
                </a:solidFill>
              </a:rPr>
              <a:t>día de reposo</a:t>
            </a:r>
            <a:r>
              <a:rPr lang="en-US">
                <a:solidFill>
                  <a:srgbClr val="FF3300"/>
                </a:solidFill>
              </a:rPr>
              <a:t> (7mo día)</a:t>
            </a:r>
          </a:p>
          <a:p>
            <a:pPr>
              <a:buFontTx/>
              <a:buChar char="•"/>
            </a:pPr>
            <a:r>
              <a:rPr lang="en-US">
                <a:solidFill>
                  <a:srgbClr val="FF3300"/>
                </a:solidFill>
              </a:rPr>
              <a:t> El día comienza al anochecer (6:00pm)</a:t>
            </a:r>
          </a:p>
        </p:txBody>
      </p:sp>
      <p:sp>
        <p:nvSpPr>
          <p:cNvPr id="137259" name="Text Box 43"/>
          <p:cNvSpPr txBox="1">
            <a:spLocks noChangeArrowheads="1"/>
          </p:cNvSpPr>
          <p:nvPr/>
        </p:nvSpPr>
        <p:spPr bwMode="auto">
          <a:xfrm>
            <a:off x="4114800" y="6248400"/>
            <a:ext cx="2571750" cy="366713"/>
          </a:xfrm>
          <a:prstGeom prst="rect">
            <a:avLst/>
          </a:prstGeom>
          <a:noFill/>
          <a:ln w="9525">
            <a:noFill/>
            <a:miter lim="800000"/>
            <a:headEnd/>
            <a:tailEnd/>
          </a:ln>
          <a:effectLst/>
        </p:spPr>
        <p:txBody>
          <a:bodyPr wrap="none">
            <a:spAutoFit/>
          </a:bodyPr>
          <a:lstStyle/>
          <a:p>
            <a:r>
              <a:rPr lang="en-US" b="1"/>
              <a:t>CALENDARIO LUNAR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2" name="WordArt 6"/>
          <p:cNvSpPr>
            <a:spLocks noChangeArrowheads="1" noChangeShapeType="1" noTextEdit="1"/>
          </p:cNvSpPr>
          <p:nvPr/>
        </p:nvSpPr>
        <p:spPr bwMode="auto">
          <a:xfrm>
            <a:off x="762000" y="1600200"/>
            <a:ext cx="7467600" cy="3429000"/>
          </a:xfrm>
          <a:prstGeom prst="rect">
            <a:avLst/>
          </a:prstGeom>
        </p:spPr>
        <p:txBody>
          <a:bodyPr wrap="none" fromWordArt="1">
            <a:prstTxWarp prst="textPlain">
              <a:avLst>
                <a:gd name="adj" fmla="val 50000"/>
              </a:avLst>
            </a:prstTxWarp>
          </a:bodyPr>
          <a:lstStyle/>
          <a:p>
            <a:pPr algn="ctr"/>
            <a:r>
              <a:rPr lang="es-ES" sz="3600" kern="10">
                <a:ln w="19050">
                  <a:solidFill>
                    <a:schemeClr val="tx1"/>
                  </a:solidFill>
                  <a:round/>
                  <a:headEnd/>
                  <a:tailEnd/>
                </a:ln>
                <a:solidFill>
                  <a:schemeClr val="folHlink"/>
                </a:solidFill>
                <a:effectLst>
                  <a:outerShdw dist="35921" dir="2700000" algn="ctr" rotWithShape="0">
                    <a:srgbClr val="990000"/>
                  </a:outerShdw>
                </a:effectLst>
                <a:latin typeface="Impact"/>
              </a:rPr>
              <a:t>¡Hallelu Yah!</a:t>
            </a:r>
          </a:p>
          <a:p>
            <a:pPr algn="ctr"/>
            <a:r>
              <a:rPr lang="es-ES" sz="3600" kern="10">
                <a:ln w="19050">
                  <a:solidFill>
                    <a:schemeClr val="tx1"/>
                  </a:solidFill>
                  <a:round/>
                  <a:headEnd/>
                  <a:tailEnd/>
                </a:ln>
                <a:solidFill>
                  <a:schemeClr val="folHlink"/>
                </a:solidFill>
                <a:effectLst>
                  <a:outerShdw dist="35921" dir="2700000" algn="ctr" rotWithShape="0">
                    <a:srgbClr val="990000"/>
                  </a:outerShdw>
                </a:effectLst>
                <a:latin typeface="Impact"/>
              </a:rPr>
              <a:t>¡El ha resucitado!</a:t>
            </a:r>
            <a:endParaRPr lang="en-US" sz="3600" kern="10">
              <a:ln w="19050">
                <a:solidFill>
                  <a:schemeClr val="tx1"/>
                </a:solidFill>
                <a:round/>
                <a:headEnd/>
                <a:tailEnd/>
              </a:ln>
              <a:solidFill>
                <a:schemeClr val="folHlink"/>
              </a:solidFill>
              <a:effectLst>
                <a:outerShdw dist="35921" dir="2700000" algn="ctr" rotWithShape="0">
                  <a:srgbClr val="990000"/>
                </a:outerShdw>
              </a:effectLst>
              <a:latin typeface="Impac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Grp="1" noChangeArrowheads="1"/>
          </p:cNvSpPr>
          <p:nvPr>
            <p:ph type="title"/>
          </p:nvPr>
        </p:nvSpPr>
        <p:spPr/>
        <p:txBody>
          <a:bodyPr/>
          <a:lstStyle/>
          <a:p>
            <a:r>
              <a:rPr lang="en-US"/>
              <a:t>La Muerte (cont.)</a:t>
            </a:r>
          </a:p>
        </p:txBody>
      </p:sp>
      <p:sp>
        <p:nvSpPr>
          <p:cNvPr id="98309" name="Rectangle 5"/>
          <p:cNvSpPr>
            <a:spLocks noChangeArrowheads="1"/>
          </p:cNvSpPr>
          <p:nvPr/>
        </p:nvSpPr>
        <p:spPr bwMode="auto">
          <a:xfrm>
            <a:off x="914400" y="2971800"/>
            <a:ext cx="7162800" cy="2701925"/>
          </a:xfrm>
          <a:prstGeom prst="rect">
            <a:avLst/>
          </a:prstGeom>
          <a:noFill/>
          <a:ln w="9525">
            <a:noFill/>
            <a:miter lim="800000"/>
            <a:headEnd/>
            <a:tailEnd/>
          </a:ln>
          <a:effectLst/>
        </p:spPr>
        <p:txBody>
          <a:bodyPr>
            <a:spAutoFit/>
          </a:bodyPr>
          <a:lstStyle/>
          <a:p>
            <a:r>
              <a:rPr lang="en-US"/>
              <a:t>Al día siguiente,  que es </a:t>
            </a:r>
            <a:r>
              <a:rPr lang="en-US">
                <a:solidFill>
                  <a:srgbClr val="FF3300"/>
                </a:solidFill>
              </a:rPr>
              <a:t>después de la preparación</a:t>
            </a:r>
            <a:r>
              <a:rPr lang="en-US"/>
              <a:t>,  se reunieron los principales sacerdotes y los fariseos ante Pilato, diciendo:  Señor,  nos acordamos que aquel engañador dijo,  viviendo aún:  Después de tres días resucitaré. Manda,  pues,  que se asegure el sepulcro hasta el tercer día,  no sea que vengan sus discípulos de noche,  y lo hurten,  y digan al pueblo:  Resucitó de entre los muertos. Y será el postrer error peor que el primero. </a:t>
            </a:r>
          </a:p>
          <a:p>
            <a:r>
              <a:rPr lang="en-US"/>
              <a:t>(Mateo 27:62-64 RV60)</a:t>
            </a:r>
          </a:p>
          <a:p>
            <a:pPr>
              <a:spcBef>
                <a:spcPct val="50000"/>
              </a:spcBef>
            </a:pPr>
            <a:endParaRPr lang="en-US">
              <a:solidFill>
                <a:srgbClr val="008080"/>
              </a:solidFill>
              <a:latin typeface="Georgia" pitchFamily="18" charset="0"/>
            </a:endParaRPr>
          </a:p>
        </p:txBody>
      </p:sp>
      <p:sp>
        <p:nvSpPr>
          <p:cNvPr id="98310" name="Rectangle 6"/>
          <p:cNvSpPr>
            <a:spLocks noChangeArrowheads="1"/>
          </p:cNvSpPr>
          <p:nvPr/>
        </p:nvSpPr>
        <p:spPr bwMode="auto">
          <a:xfrm>
            <a:off x="914400" y="1143000"/>
            <a:ext cx="7162800" cy="2152650"/>
          </a:xfrm>
          <a:prstGeom prst="rect">
            <a:avLst/>
          </a:prstGeom>
          <a:noFill/>
          <a:ln w="9525">
            <a:noFill/>
            <a:miter lim="800000"/>
            <a:headEnd/>
            <a:tailEnd/>
          </a:ln>
          <a:effectLst/>
        </p:spPr>
        <p:txBody>
          <a:bodyPr>
            <a:spAutoFit/>
          </a:bodyPr>
          <a:lstStyle/>
          <a:p>
            <a:r>
              <a:rPr lang="en-US"/>
              <a:t>Entonces los judíos,  por cuanto </a:t>
            </a:r>
            <a:r>
              <a:rPr lang="en-US">
                <a:solidFill>
                  <a:srgbClr val="FF3300"/>
                </a:solidFill>
              </a:rPr>
              <a:t>era la preparación de la pascua</a:t>
            </a:r>
            <a:r>
              <a:rPr lang="en-US"/>
              <a:t>,  a fin de que los cuerpos no quedasen en la cruz en el día de reposo  (pues aquel día de reposo era de gran solemnidad),  rogaron a Pilato que se les quebrasen las piernas,  y fuesen quitados de allí. </a:t>
            </a:r>
          </a:p>
          <a:p>
            <a:r>
              <a:rPr lang="en-US"/>
              <a:t>(Juan 19:31 RV60)</a:t>
            </a:r>
          </a:p>
          <a:p>
            <a:endParaRPr lang="en-US"/>
          </a:p>
          <a:p>
            <a:pPr>
              <a:spcBef>
                <a:spcPct val="50000"/>
              </a:spcBef>
            </a:pPr>
            <a:endParaRPr lang="en-US">
              <a:solidFill>
                <a:srgbClr val="008080"/>
              </a:solidFill>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La Resurrección</a:t>
            </a:r>
          </a:p>
        </p:txBody>
      </p:sp>
      <p:sp>
        <p:nvSpPr>
          <p:cNvPr id="6147" name="Rectangle 3"/>
          <p:cNvSpPr>
            <a:spLocks noGrp="1" noChangeArrowheads="1"/>
          </p:cNvSpPr>
          <p:nvPr>
            <p:ph type="body" idx="1"/>
          </p:nvPr>
        </p:nvSpPr>
        <p:spPr/>
        <p:txBody>
          <a:bodyPr/>
          <a:lstStyle/>
          <a:p>
            <a:r>
              <a:rPr lang="en-US"/>
              <a:t>La señal de Jonás</a:t>
            </a:r>
          </a:p>
          <a:p>
            <a:r>
              <a:rPr lang="en-US"/>
              <a:t>3 días y 3 noches</a:t>
            </a:r>
          </a:p>
          <a:p>
            <a:r>
              <a:rPr lang="en-US"/>
              <a:t>Al tercer día = 14 de Aviv + 3 = 17 de Aviv</a:t>
            </a:r>
          </a:p>
          <a:p>
            <a:r>
              <a:rPr lang="en-US"/>
              <a:t>El día en el calendario hebreo comienza al atardecer y no ha medianoche,Génesis 1:5.</a:t>
            </a:r>
          </a:p>
          <a:p>
            <a:r>
              <a:rPr lang="en-US"/>
              <a:t>3 noches = noche del 14, 15 y 16 de Aviv</a:t>
            </a:r>
          </a:p>
          <a:p>
            <a:r>
              <a:rPr lang="en-US"/>
              <a:t>3 días = día del 15, 16 y 17 de Aviv</a:t>
            </a:r>
          </a:p>
          <a:p>
            <a:r>
              <a:rPr lang="en-US"/>
              <a:t>¿Qué día de la semana?</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La Ofrenda de la Gavilla</a:t>
            </a:r>
          </a:p>
        </p:txBody>
      </p:sp>
      <p:sp>
        <p:nvSpPr>
          <p:cNvPr id="12294" name="Rectangle 6"/>
          <p:cNvSpPr>
            <a:spLocks noGrp="1" noChangeArrowheads="1"/>
          </p:cNvSpPr>
          <p:nvPr>
            <p:ph type="body" idx="1"/>
          </p:nvPr>
        </p:nvSpPr>
        <p:spPr>
          <a:xfrm>
            <a:off x="381000" y="1143000"/>
            <a:ext cx="8229600" cy="1219200"/>
          </a:xfrm>
        </p:spPr>
        <p:txBody>
          <a:bodyPr/>
          <a:lstStyle/>
          <a:p>
            <a:pPr>
              <a:buFont typeface="Wingdings" pitchFamily="2" charset="2"/>
              <a:buNone/>
            </a:pPr>
            <a:r>
              <a:rPr lang="en-US" sz="2600"/>
              <a:t>	Yahshua el Mesías (Jesús el Cristo) es la primicia de los primeros frutos de la resurrección.</a:t>
            </a:r>
          </a:p>
        </p:txBody>
      </p:sp>
      <p:sp>
        <p:nvSpPr>
          <p:cNvPr id="12292" name="Rectangle 4"/>
          <p:cNvSpPr>
            <a:spLocks noChangeArrowheads="1"/>
          </p:cNvSpPr>
          <p:nvPr/>
        </p:nvSpPr>
        <p:spPr bwMode="auto">
          <a:xfrm>
            <a:off x="914400" y="2362200"/>
            <a:ext cx="7315200" cy="2152650"/>
          </a:xfrm>
          <a:prstGeom prst="rect">
            <a:avLst/>
          </a:prstGeom>
          <a:noFill/>
          <a:ln w="9525">
            <a:noFill/>
            <a:miter lim="800000"/>
            <a:headEnd/>
            <a:tailEnd/>
          </a:ln>
          <a:effectLst/>
        </p:spPr>
        <p:txBody>
          <a:bodyPr>
            <a:spAutoFit/>
          </a:bodyPr>
          <a:lstStyle/>
          <a:p>
            <a:r>
              <a:rPr lang="en-US"/>
              <a:t>Habla a los hijos de Israel y diles:  Cuando hayáis entrado en la tierra que yo os doy,  y seguéis su mies,  </a:t>
            </a:r>
            <a:r>
              <a:rPr lang="en-US">
                <a:solidFill>
                  <a:srgbClr val="FF3300"/>
                </a:solidFill>
              </a:rPr>
              <a:t>traeréis al sacerdote una gavilla por</a:t>
            </a:r>
            <a:r>
              <a:rPr lang="en-US"/>
              <a:t> </a:t>
            </a:r>
            <a:r>
              <a:rPr lang="en-US">
                <a:solidFill>
                  <a:srgbClr val="FF3300"/>
                </a:solidFill>
              </a:rPr>
              <a:t>primicia de los primeros frutos de vuestra siega</a:t>
            </a:r>
            <a:r>
              <a:rPr lang="en-US"/>
              <a:t>. </a:t>
            </a:r>
            <a:r>
              <a:rPr lang="en-US">
                <a:solidFill>
                  <a:srgbClr val="FF3300"/>
                </a:solidFill>
              </a:rPr>
              <a:t>Y el sacerdote mecerá la gavilla delante de Jehová,  para que seáis aceptos;</a:t>
            </a:r>
            <a:r>
              <a:rPr lang="en-US"/>
              <a:t>  </a:t>
            </a:r>
            <a:r>
              <a:rPr lang="en-US">
                <a:solidFill>
                  <a:srgbClr val="FF3300"/>
                </a:solidFill>
              </a:rPr>
              <a:t>el día siguiente del día de reposo la mecerá. </a:t>
            </a:r>
          </a:p>
          <a:p>
            <a:r>
              <a:rPr lang="en-US"/>
              <a:t>(Levítico 23:10-11 RV60)</a:t>
            </a:r>
          </a:p>
          <a:p>
            <a:pPr>
              <a:spcBef>
                <a:spcPct val="50000"/>
              </a:spcBef>
            </a:pPr>
            <a:endParaRPr lang="en-US">
              <a:solidFill>
                <a:srgbClr val="008080"/>
              </a:solidFill>
              <a:latin typeface="Georgia" pitchFamily="18" charset="0"/>
            </a:endParaRPr>
          </a:p>
        </p:txBody>
      </p:sp>
      <p:sp>
        <p:nvSpPr>
          <p:cNvPr id="12293" name="Rectangle 5"/>
          <p:cNvSpPr>
            <a:spLocks noChangeArrowheads="1"/>
          </p:cNvSpPr>
          <p:nvPr/>
        </p:nvSpPr>
        <p:spPr bwMode="auto">
          <a:xfrm>
            <a:off x="914400" y="4648200"/>
            <a:ext cx="7239000" cy="1328738"/>
          </a:xfrm>
          <a:prstGeom prst="rect">
            <a:avLst/>
          </a:prstGeom>
          <a:noFill/>
          <a:ln w="9525">
            <a:noFill/>
            <a:miter lim="800000"/>
            <a:headEnd/>
            <a:tailEnd/>
          </a:ln>
          <a:effectLst/>
        </p:spPr>
        <p:txBody>
          <a:bodyPr>
            <a:spAutoFit/>
          </a:bodyPr>
          <a:lstStyle/>
          <a:p>
            <a:r>
              <a:rPr lang="en-US">
                <a:solidFill>
                  <a:srgbClr val="FF3300"/>
                </a:solidFill>
              </a:rPr>
              <a:t>Mas ahora Cristo ha resucitado de los muertos;  primicias de los que durmieron es hecho. </a:t>
            </a:r>
          </a:p>
          <a:p>
            <a:r>
              <a:rPr lang="en-US"/>
              <a:t>(1 Corintios 15:20 RV60)</a:t>
            </a:r>
          </a:p>
          <a:p>
            <a:pPr>
              <a:spcBef>
                <a:spcPct val="50000"/>
              </a:spcBef>
            </a:pPr>
            <a:endParaRPr lang="en-US">
              <a:solidFill>
                <a:srgbClr val="008080"/>
              </a:solidFill>
              <a:latin typeface="Georgia"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La cuenta de Omer</a:t>
            </a:r>
          </a:p>
        </p:txBody>
      </p:sp>
      <p:sp>
        <p:nvSpPr>
          <p:cNvPr id="13315" name="Rectangle 3"/>
          <p:cNvSpPr>
            <a:spLocks noGrp="1" noChangeArrowheads="1"/>
          </p:cNvSpPr>
          <p:nvPr>
            <p:ph type="body" idx="1"/>
          </p:nvPr>
        </p:nvSpPr>
        <p:spPr>
          <a:xfrm>
            <a:off x="381000" y="1295400"/>
            <a:ext cx="8229600" cy="838200"/>
          </a:xfrm>
        </p:spPr>
        <p:txBody>
          <a:bodyPr/>
          <a:lstStyle/>
          <a:p>
            <a:pPr>
              <a:lnSpc>
                <a:spcPct val="90000"/>
              </a:lnSpc>
              <a:buFont typeface="Wingdings" pitchFamily="2" charset="2"/>
              <a:buNone/>
            </a:pPr>
            <a:r>
              <a:rPr lang="en-US" sz="2600"/>
              <a:t>	La fiesta de las semanas o fiesta de pentecostés se celebra 50 días después de la ofrenda de la gavilla.</a:t>
            </a:r>
          </a:p>
        </p:txBody>
      </p:sp>
      <p:sp>
        <p:nvSpPr>
          <p:cNvPr id="13316" name="Rectangle 4"/>
          <p:cNvSpPr>
            <a:spLocks noChangeArrowheads="1"/>
          </p:cNvSpPr>
          <p:nvPr/>
        </p:nvSpPr>
        <p:spPr bwMode="auto">
          <a:xfrm>
            <a:off x="914400" y="2209800"/>
            <a:ext cx="7239000" cy="2427288"/>
          </a:xfrm>
          <a:prstGeom prst="rect">
            <a:avLst/>
          </a:prstGeom>
          <a:noFill/>
          <a:ln w="9525">
            <a:noFill/>
            <a:miter lim="800000"/>
            <a:headEnd/>
            <a:tailEnd/>
          </a:ln>
          <a:effectLst/>
        </p:spPr>
        <p:txBody>
          <a:bodyPr>
            <a:spAutoFit/>
          </a:bodyPr>
          <a:lstStyle/>
          <a:p>
            <a:r>
              <a:rPr lang="en-US"/>
              <a:t>Y </a:t>
            </a:r>
            <a:r>
              <a:rPr lang="en-US">
                <a:solidFill>
                  <a:srgbClr val="FF3300"/>
                </a:solidFill>
              </a:rPr>
              <a:t>contaréis desde el</a:t>
            </a:r>
            <a:r>
              <a:rPr lang="en-US"/>
              <a:t> </a:t>
            </a:r>
            <a:r>
              <a:rPr lang="en-US">
                <a:solidFill>
                  <a:srgbClr val="FF3300"/>
                </a:solidFill>
              </a:rPr>
              <a:t>día que sigue al día de reposo</a:t>
            </a:r>
            <a:r>
              <a:rPr lang="en-US"/>
              <a:t>,  </a:t>
            </a:r>
            <a:r>
              <a:rPr lang="en-US">
                <a:solidFill>
                  <a:srgbClr val="FF3300"/>
                </a:solidFill>
              </a:rPr>
              <a:t>desde el día en que ofrecisteis la gavilla de la ofrenda mecida;  siete semanas cumplidas serán. </a:t>
            </a:r>
            <a:r>
              <a:rPr lang="en-US" b="1">
                <a:solidFill>
                  <a:srgbClr val="FF3300"/>
                </a:solidFill>
              </a:rPr>
              <a:t>Hasta el día siguiente del séptimo día de reposo</a:t>
            </a:r>
            <a:r>
              <a:rPr lang="en-US">
                <a:solidFill>
                  <a:srgbClr val="FF3300"/>
                </a:solidFill>
              </a:rPr>
              <a:t> </a:t>
            </a:r>
            <a:r>
              <a:rPr lang="en-US" b="1">
                <a:solidFill>
                  <a:srgbClr val="FF3300"/>
                </a:solidFill>
              </a:rPr>
              <a:t>contaréis cincuenta días</a:t>
            </a:r>
            <a:r>
              <a:rPr lang="en-US">
                <a:solidFill>
                  <a:srgbClr val="FF3300"/>
                </a:solidFill>
              </a:rPr>
              <a:t>;</a:t>
            </a:r>
            <a:r>
              <a:rPr lang="en-US"/>
              <a:t>  entonces ofreceréis el nuevo grano a Jehová. </a:t>
            </a:r>
          </a:p>
          <a:p>
            <a:r>
              <a:rPr lang="en-US"/>
              <a:t>(Levitíco 23:15-16 RV60)</a:t>
            </a:r>
          </a:p>
          <a:p>
            <a:endParaRPr lang="en-US"/>
          </a:p>
          <a:p>
            <a:pPr>
              <a:spcBef>
                <a:spcPct val="50000"/>
              </a:spcBef>
            </a:pPr>
            <a:endParaRPr lang="en-US">
              <a:solidFill>
                <a:srgbClr val="008080"/>
              </a:solidFill>
              <a:latin typeface="Georgia" pitchFamily="18" charset="0"/>
            </a:endParaRPr>
          </a:p>
        </p:txBody>
      </p:sp>
      <p:sp>
        <p:nvSpPr>
          <p:cNvPr id="13317" name="Rectangle 5"/>
          <p:cNvSpPr>
            <a:spLocks noChangeArrowheads="1"/>
          </p:cNvSpPr>
          <p:nvPr/>
        </p:nvSpPr>
        <p:spPr bwMode="auto">
          <a:xfrm>
            <a:off x="457200" y="3962400"/>
            <a:ext cx="8305800" cy="2362200"/>
          </a:xfrm>
          <a:prstGeom prst="rect">
            <a:avLst/>
          </a:prstGeom>
          <a:noFill/>
          <a:ln w="9525">
            <a:noFill/>
            <a:miter lim="800000"/>
            <a:headEnd/>
            <a:tailEnd/>
          </a:ln>
          <a:effectLst/>
        </p:spPr>
        <p:txBody>
          <a:bodyPr/>
          <a:lstStyle/>
          <a:p>
            <a:pPr marL="342900" indent="-342900">
              <a:lnSpc>
                <a:spcPct val="90000"/>
              </a:lnSpc>
              <a:spcBef>
                <a:spcPct val="20000"/>
              </a:spcBef>
              <a:buClr>
                <a:schemeClr val="accent1"/>
              </a:buClr>
              <a:buSzPct val="65000"/>
              <a:buFont typeface="Wingdings" pitchFamily="2" charset="2"/>
              <a:buNone/>
            </a:pPr>
            <a:r>
              <a:rPr lang="en-US" sz="2400"/>
              <a:t>	El día de pentecostés es siempre el día después del séptimo sábado (domingo).</a:t>
            </a:r>
          </a:p>
          <a:p>
            <a:pPr marL="342900" indent="-342900">
              <a:lnSpc>
                <a:spcPct val="90000"/>
              </a:lnSpc>
              <a:spcBef>
                <a:spcPct val="20000"/>
              </a:spcBef>
              <a:buClr>
                <a:schemeClr val="accent1"/>
              </a:buClr>
              <a:buSzPct val="65000"/>
              <a:buFont typeface="Wingdings" pitchFamily="2" charset="2"/>
              <a:buNone/>
            </a:pPr>
            <a:r>
              <a:rPr lang="en-US" sz="2400"/>
              <a:t>	Por lo tanto, esto quiere decir que la cuenta comienza el domingo o primer día de la semana.</a:t>
            </a:r>
          </a:p>
          <a:p>
            <a:pPr marL="342900" indent="-342900">
              <a:lnSpc>
                <a:spcPct val="90000"/>
              </a:lnSpc>
              <a:spcBef>
                <a:spcPct val="20000"/>
              </a:spcBef>
              <a:buClr>
                <a:schemeClr val="accent1"/>
              </a:buClr>
              <a:buSzPct val="65000"/>
              <a:buFont typeface="Wingdings" pitchFamily="2" charset="2"/>
              <a:buNone/>
            </a:pPr>
            <a:r>
              <a:rPr lang="en-US" sz="2400"/>
              <a:t>	7 semanas (de </a:t>
            </a:r>
            <a:r>
              <a:rPr lang="en-US" sz="2400" u="sng"/>
              <a:t>domingo</a:t>
            </a:r>
            <a:r>
              <a:rPr lang="en-US" sz="2400"/>
              <a:t> a sábado) = 49 días + el día después del séptimo sábado (</a:t>
            </a:r>
            <a:r>
              <a:rPr lang="en-US" sz="2400" u="sng"/>
              <a:t>domingo</a:t>
            </a:r>
            <a:r>
              <a:rPr lang="en-US" sz="2400"/>
              <a:t>) = 50 días.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Josué 5</a:t>
            </a:r>
          </a:p>
        </p:txBody>
      </p:sp>
      <p:sp>
        <p:nvSpPr>
          <p:cNvPr id="14339" name="Rectangle 3"/>
          <p:cNvSpPr>
            <a:spLocks noGrp="1" noChangeArrowheads="1"/>
          </p:cNvSpPr>
          <p:nvPr>
            <p:ph type="body" idx="1"/>
          </p:nvPr>
        </p:nvSpPr>
        <p:spPr>
          <a:xfrm>
            <a:off x="457200" y="1600200"/>
            <a:ext cx="8229600" cy="914400"/>
          </a:xfrm>
        </p:spPr>
        <p:txBody>
          <a:bodyPr/>
          <a:lstStyle/>
          <a:p>
            <a:pPr>
              <a:lnSpc>
                <a:spcPct val="80000"/>
              </a:lnSpc>
              <a:buFont typeface="Wingdings" pitchFamily="2" charset="2"/>
              <a:buNone/>
            </a:pPr>
            <a:r>
              <a:rPr lang="en-US" sz="2100"/>
              <a:t>	Cuando Josué celebró la pascua, el 15 de Aviv, fue un séptimo día, sábado. La ofrenda de la gavilla fue hecha un domingo (16 de Aviv) como lo establece Levíticos 23:15-16</a:t>
            </a:r>
          </a:p>
        </p:txBody>
      </p:sp>
      <p:sp>
        <p:nvSpPr>
          <p:cNvPr id="14340" name="Rectangle 4"/>
          <p:cNvSpPr>
            <a:spLocks noChangeArrowheads="1"/>
          </p:cNvSpPr>
          <p:nvPr/>
        </p:nvSpPr>
        <p:spPr bwMode="auto">
          <a:xfrm>
            <a:off x="838200" y="2667000"/>
            <a:ext cx="7239000" cy="1878013"/>
          </a:xfrm>
          <a:prstGeom prst="rect">
            <a:avLst/>
          </a:prstGeom>
          <a:noFill/>
          <a:ln w="9525">
            <a:noFill/>
            <a:miter lim="800000"/>
            <a:headEnd/>
            <a:tailEnd/>
          </a:ln>
          <a:effectLst/>
        </p:spPr>
        <p:txBody>
          <a:bodyPr>
            <a:spAutoFit/>
          </a:bodyPr>
          <a:lstStyle/>
          <a:p>
            <a:r>
              <a:rPr lang="en-US">
                <a:solidFill>
                  <a:srgbClr val="FF3300"/>
                </a:solidFill>
              </a:rPr>
              <a:t>No comeréis pan,  ni grano tostado,  ni espiga fresca,  hasta este mismo día,  hasta que hayáis ofrecido la ofrenda de vuestro Dios</a:t>
            </a:r>
            <a:r>
              <a:rPr lang="en-US"/>
              <a:t>;  estatuto perpetuo es por vuestras edades en dondequiera que habitéis. </a:t>
            </a:r>
          </a:p>
          <a:p>
            <a:r>
              <a:rPr lang="en-US"/>
              <a:t>(Levítico 23:14 RV60)</a:t>
            </a:r>
          </a:p>
          <a:p>
            <a:pPr>
              <a:spcBef>
                <a:spcPct val="50000"/>
              </a:spcBef>
            </a:pPr>
            <a:endParaRPr lang="en-US">
              <a:solidFill>
                <a:srgbClr val="008080"/>
              </a:solidFill>
              <a:latin typeface="Georgia" pitchFamily="18" charset="0"/>
            </a:endParaRPr>
          </a:p>
        </p:txBody>
      </p:sp>
      <p:sp>
        <p:nvSpPr>
          <p:cNvPr id="14341" name="Rectangle 5"/>
          <p:cNvSpPr>
            <a:spLocks noChangeArrowheads="1"/>
          </p:cNvSpPr>
          <p:nvPr/>
        </p:nvSpPr>
        <p:spPr bwMode="auto">
          <a:xfrm>
            <a:off x="914400" y="4495800"/>
            <a:ext cx="7239000" cy="1878013"/>
          </a:xfrm>
          <a:prstGeom prst="rect">
            <a:avLst/>
          </a:prstGeom>
          <a:noFill/>
          <a:ln w="9525">
            <a:noFill/>
            <a:miter lim="800000"/>
            <a:headEnd/>
            <a:tailEnd/>
          </a:ln>
          <a:effectLst/>
        </p:spPr>
        <p:txBody>
          <a:bodyPr>
            <a:spAutoFit/>
          </a:bodyPr>
          <a:lstStyle/>
          <a:p>
            <a:r>
              <a:rPr lang="en-US"/>
              <a:t>Y los hijos de Israel acamparon en Gilgal,  y celebraron la pascua a los catorce días del mes,  por la tarde,  en los llanos de Jericó. </a:t>
            </a:r>
            <a:r>
              <a:rPr lang="en-US">
                <a:solidFill>
                  <a:srgbClr val="FF3300"/>
                </a:solidFill>
              </a:rPr>
              <a:t>Al otro día de la pascua comieron del fruto de la tierra,  los panes sin levadura,  y en el mismo día espigas nuevas tostadas.</a:t>
            </a:r>
            <a:r>
              <a:rPr lang="en-US"/>
              <a:t> </a:t>
            </a:r>
          </a:p>
          <a:p>
            <a:r>
              <a:rPr lang="en-US"/>
              <a:t>(Josué 5:10-11 RV1960)</a:t>
            </a:r>
          </a:p>
          <a:p>
            <a:pPr>
              <a:spcBef>
                <a:spcPct val="50000"/>
              </a:spcBef>
            </a:pPr>
            <a:endParaRPr lang="en-US">
              <a:solidFill>
                <a:srgbClr val="008080"/>
              </a:solidFill>
              <a:latin typeface="Georgia"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“Primer día de la semana”</a:t>
            </a:r>
          </a:p>
        </p:txBody>
      </p:sp>
      <p:sp>
        <p:nvSpPr>
          <p:cNvPr id="102403" name="Rectangle 3"/>
          <p:cNvSpPr>
            <a:spLocks noGrp="1" noChangeArrowheads="1"/>
          </p:cNvSpPr>
          <p:nvPr>
            <p:ph type="body" idx="1"/>
          </p:nvPr>
        </p:nvSpPr>
        <p:spPr>
          <a:xfrm>
            <a:off x="457200" y="1219200"/>
            <a:ext cx="8229600" cy="2133600"/>
          </a:xfrm>
        </p:spPr>
        <p:txBody>
          <a:bodyPr/>
          <a:lstStyle/>
          <a:p>
            <a:pPr>
              <a:buFont typeface="Wingdings" pitchFamily="2" charset="2"/>
              <a:buNone/>
            </a:pPr>
            <a:r>
              <a:rPr lang="en-US"/>
              <a:t>	La frase traducida al español como “primer día de la semana” en los relatos de la resurrección en los evangelios es la frase griega “mia ton sabbaton”</a:t>
            </a:r>
          </a:p>
        </p:txBody>
      </p:sp>
      <p:sp>
        <p:nvSpPr>
          <p:cNvPr id="102405" name="Rectangle 5"/>
          <p:cNvSpPr>
            <a:spLocks noChangeArrowheads="1"/>
          </p:cNvSpPr>
          <p:nvPr/>
        </p:nvSpPr>
        <p:spPr bwMode="auto">
          <a:xfrm>
            <a:off x="914400" y="3276600"/>
            <a:ext cx="7315200" cy="2427288"/>
          </a:xfrm>
          <a:prstGeom prst="rect">
            <a:avLst/>
          </a:prstGeom>
          <a:noFill/>
          <a:ln w="9525">
            <a:noFill/>
            <a:miter lim="800000"/>
            <a:headEnd/>
            <a:tailEnd/>
          </a:ln>
          <a:effectLst/>
        </p:spPr>
        <p:txBody>
          <a:bodyPr>
            <a:spAutoFit/>
          </a:bodyPr>
          <a:lstStyle/>
          <a:p>
            <a:r>
              <a:rPr lang="en-US"/>
              <a:t>NowG1161 upon theG3588 </a:t>
            </a:r>
            <a:r>
              <a:rPr lang="en-US">
                <a:solidFill>
                  <a:srgbClr val="FF3300"/>
                </a:solidFill>
              </a:rPr>
              <a:t>first</a:t>
            </a:r>
            <a:r>
              <a:rPr lang="en-US" b="1">
                <a:solidFill>
                  <a:srgbClr val="0000FF"/>
                </a:solidFill>
              </a:rPr>
              <a:t>G3391</a:t>
            </a:r>
            <a:r>
              <a:rPr lang="en-US">
                <a:solidFill>
                  <a:srgbClr val="FF3300"/>
                </a:solidFill>
              </a:rPr>
              <a:t> </a:t>
            </a:r>
            <a:r>
              <a:rPr lang="en-US" i="1">
                <a:solidFill>
                  <a:srgbClr val="FF3300"/>
                </a:solidFill>
              </a:rPr>
              <a:t>day</a:t>
            </a:r>
            <a:r>
              <a:rPr lang="en-US">
                <a:solidFill>
                  <a:srgbClr val="FF3300"/>
                </a:solidFill>
              </a:rPr>
              <a:t> of the</a:t>
            </a:r>
            <a:r>
              <a:rPr lang="en-US" b="1">
                <a:solidFill>
                  <a:srgbClr val="0000FF"/>
                </a:solidFill>
              </a:rPr>
              <a:t>G3588</a:t>
            </a:r>
            <a:r>
              <a:rPr lang="en-US">
                <a:solidFill>
                  <a:srgbClr val="FF3300"/>
                </a:solidFill>
              </a:rPr>
              <a:t> week,</a:t>
            </a:r>
            <a:r>
              <a:rPr lang="en-US" b="1">
                <a:solidFill>
                  <a:srgbClr val="0000FF"/>
                </a:solidFill>
              </a:rPr>
              <a:t>G4521</a:t>
            </a:r>
            <a:r>
              <a:rPr lang="en-US"/>
              <a:t> very early in the morning,G901 G3722 they cameG2064 untoG1909 theG3588 sepulchre,G3418 bringingG5342 the spicesG759 whichG3739 they had prepared,G2090 andG2532 certainG5100 </a:t>
            </a:r>
            <a:r>
              <a:rPr lang="en-US" i="1"/>
              <a:t>others</a:t>
            </a:r>
            <a:r>
              <a:rPr lang="en-US"/>
              <a:t> withG4862 them.G846 </a:t>
            </a:r>
          </a:p>
          <a:p>
            <a:r>
              <a:rPr lang="en-US"/>
              <a:t>(Luke 24:1 KJV+)</a:t>
            </a:r>
          </a:p>
          <a:p>
            <a:endParaRPr lang="en-US"/>
          </a:p>
          <a:p>
            <a:pPr>
              <a:spcBef>
                <a:spcPct val="50000"/>
              </a:spcBef>
            </a:pPr>
            <a:r>
              <a:rPr lang="en-US">
                <a:solidFill>
                  <a:srgbClr val="008080"/>
                </a:solidFill>
                <a:latin typeface="Georgia" pitchFamily="18" charset="0"/>
              </a:rPr>
              <a:t>First day of the week = primer día de la semana</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Edge</Template>
  <TotalTime>592</TotalTime>
  <Words>3163</Words>
  <Application>Microsoft Office PowerPoint</Application>
  <PresentationFormat>On-screen Show (4:3)</PresentationFormat>
  <Paragraphs>483</Paragraphs>
  <Slides>34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Garamond</vt:lpstr>
      <vt:lpstr>Times New Roman</vt:lpstr>
      <vt:lpstr>Wingdings</vt:lpstr>
      <vt:lpstr>Georgia</vt:lpstr>
      <vt:lpstr>Arial Narrow</vt:lpstr>
      <vt:lpstr>Goudy Old Style</vt:lpstr>
      <vt:lpstr>Moon Phases</vt:lpstr>
      <vt:lpstr>Edge</vt:lpstr>
      <vt:lpstr>La Muerte y Resurrección de Yahshua el Mesías</vt:lpstr>
      <vt:lpstr>Hipótesis</vt:lpstr>
      <vt:lpstr>La Muerte</vt:lpstr>
      <vt:lpstr>La Muerte (cont.)</vt:lpstr>
      <vt:lpstr>La Resurrección</vt:lpstr>
      <vt:lpstr>La Ofrenda de la Gavilla</vt:lpstr>
      <vt:lpstr>La cuenta de Omer</vt:lpstr>
      <vt:lpstr>Josué 5</vt:lpstr>
      <vt:lpstr>“Primer día de la semana”</vt:lpstr>
      <vt:lpstr>“Mia ton Sabbaton”</vt:lpstr>
      <vt:lpstr>La Resurrección según Lucas</vt:lpstr>
      <vt:lpstr>La Resurrección según Marcos</vt:lpstr>
      <vt:lpstr>La Resurrección según Mateo</vt:lpstr>
      <vt:lpstr>La Resurrección según Juan</vt:lpstr>
      <vt:lpstr>¿Qué día de la semana resucitó? </vt:lpstr>
      <vt:lpstr>La Ofrenda de la Gavilla</vt:lpstr>
      <vt:lpstr>El tercer día es sábado</vt:lpstr>
      <vt:lpstr>Resumen</vt:lpstr>
      <vt:lpstr>Cronología</vt:lpstr>
      <vt:lpstr>Corrección</vt:lpstr>
      <vt:lpstr>Calendario Hebreo – calendario lunar</vt:lpstr>
      <vt:lpstr>Calendario Hebreo</vt:lpstr>
      <vt:lpstr>Calendario Hebreo</vt:lpstr>
      <vt:lpstr>Comienzo del Maná (Exodo 16:1-22)</vt:lpstr>
      <vt:lpstr>Comienzo del Maná (Exodo 16:23,25)</vt:lpstr>
      <vt:lpstr>Fin del Maná (Josué 5:10-12)</vt:lpstr>
      <vt:lpstr>La muerte y resurrección del Mashíaj </vt:lpstr>
      <vt:lpstr>3 Días y 3 Noches = Al tercer día</vt:lpstr>
      <vt:lpstr>Día de la preparación</vt:lpstr>
      <vt:lpstr>Pascua o Fiesta de los Panes sin levadura</vt:lpstr>
      <vt:lpstr>Conclusión</vt:lpstr>
      <vt:lpstr>La muerte y resurrección del Mashíaj </vt:lpstr>
      <vt:lpstr>Cronología</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dc:creator>
  <cp:lastModifiedBy>Best Buy</cp:lastModifiedBy>
  <cp:revision>46</cp:revision>
  <cp:lastPrinted>1601-01-01T00:00:00Z</cp:lastPrinted>
  <dcterms:created xsi:type="dcterms:W3CDTF">1601-01-01T00:00:00Z</dcterms:created>
  <dcterms:modified xsi:type="dcterms:W3CDTF">2010-01-30T21:18:11Z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